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23" r:id="rId2"/>
  </p:sldMasterIdLst>
  <p:notesMasterIdLst>
    <p:notesMasterId r:id="rId16"/>
  </p:notesMasterIdLst>
  <p:sldIdLst>
    <p:sldId id="256" r:id="rId3"/>
    <p:sldId id="259" r:id="rId4"/>
    <p:sldId id="258" r:id="rId5"/>
    <p:sldId id="261" r:id="rId6"/>
    <p:sldId id="265" r:id="rId7"/>
    <p:sldId id="260" r:id="rId8"/>
    <p:sldId id="262" r:id="rId9"/>
    <p:sldId id="272" r:id="rId10"/>
    <p:sldId id="266" r:id="rId11"/>
    <p:sldId id="269" r:id="rId12"/>
    <p:sldId id="278" r:id="rId13"/>
    <p:sldId id="276" r:id="rId14"/>
    <p:sldId id="285"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A5C87-3E20-42B6-876F-EEAC83884528}" v="23" dt="2023-05-13T08:53:19.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3465" autoAdjust="0"/>
  </p:normalViewPr>
  <p:slideViewPr>
    <p:cSldViewPr snapToGrid="0">
      <p:cViewPr varScale="1">
        <p:scale>
          <a:sx n="86" d="100"/>
          <a:sy n="86" d="100"/>
        </p:scale>
        <p:origin x="1494" y="78"/>
      </p:cViewPr>
      <p:guideLst/>
    </p:cSldViewPr>
  </p:slideViewPr>
  <p:notesTextViewPr>
    <p:cViewPr>
      <p:scale>
        <a:sx n="1" d="1"/>
        <a:sy n="1" d="1"/>
      </p:scale>
      <p:origin x="0" y="0"/>
    </p:cViewPr>
  </p:notesTextViewPr>
  <p:notesViewPr>
    <p:cSldViewPr snapToGrid="0">
      <p:cViewPr varScale="1">
        <p:scale>
          <a:sx n="77" d="100"/>
          <a:sy n="77" d="100"/>
        </p:scale>
        <p:origin x="40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E5969-BC64-4632-B426-3A21ED2127B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3D439CF-DF9D-451E-BBF2-3A3F7B3C3CA6}">
      <dgm:prSet/>
      <dgm:spPr/>
      <dgm:t>
        <a:bodyPr/>
        <a:lstStyle/>
        <a:p>
          <a:r>
            <a:rPr lang="en-AU" dirty="0"/>
            <a:t>Interview  (informal or formal )</a:t>
          </a:r>
          <a:endParaRPr lang="en-US" dirty="0"/>
        </a:p>
      </dgm:t>
    </dgm:pt>
    <dgm:pt modelId="{C5AD212B-E1EE-4498-B315-D00F09A0E82E}" type="parTrans" cxnId="{72346C37-90BE-457D-93DE-592418613C32}">
      <dgm:prSet/>
      <dgm:spPr/>
      <dgm:t>
        <a:bodyPr/>
        <a:lstStyle/>
        <a:p>
          <a:endParaRPr lang="en-US"/>
        </a:p>
      </dgm:t>
    </dgm:pt>
    <dgm:pt modelId="{7988A040-FE9E-4310-ACF6-EA938C4FC32B}" type="sibTrans" cxnId="{72346C37-90BE-457D-93DE-592418613C32}">
      <dgm:prSet/>
      <dgm:spPr/>
      <dgm:t>
        <a:bodyPr/>
        <a:lstStyle/>
        <a:p>
          <a:endParaRPr lang="en-US" dirty="0"/>
        </a:p>
      </dgm:t>
    </dgm:pt>
    <dgm:pt modelId="{1CCED258-51D9-482B-B0D0-793F7F20D18C}">
      <dgm:prSet/>
      <dgm:spPr/>
      <dgm:t>
        <a:bodyPr/>
        <a:lstStyle/>
        <a:p>
          <a:r>
            <a:rPr lang="en-AU" dirty="0"/>
            <a:t>Reference checks</a:t>
          </a:r>
          <a:endParaRPr lang="en-US" dirty="0"/>
        </a:p>
      </dgm:t>
    </dgm:pt>
    <dgm:pt modelId="{004E2C29-57EA-4519-AE2D-42CEF12D6E76}" type="parTrans" cxnId="{52F5B5EC-A2FD-426B-8202-B839528F2D74}">
      <dgm:prSet/>
      <dgm:spPr/>
      <dgm:t>
        <a:bodyPr/>
        <a:lstStyle/>
        <a:p>
          <a:endParaRPr lang="en-US"/>
        </a:p>
      </dgm:t>
    </dgm:pt>
    <dgm:pt modelId="{F584786D-8886-487C-A571-157B7FE5D31F}" type="sibTrans" cxnId="{52F5B5EC-A2FD-426B-8202-B839528F2D74}">
      <dgm:prSet/>
      <dgm:spPr/>
      <dgm:t>
        <a:bodyPr/>
        <a:lstStyle/>
        <a:p>
          <a:endParaRPr lang="en-US" dirty="0"/>
        </a:p>
      </dgm:t>
    </dgm:pt>
    <dgm:pt modelId="{4CD1842D-CC39-4295-8AE0-DFF3E94E9419}">
      <dgm:prSet/>
      <dgm:spPr/>
      <dgm:t>
        <a:bodyPr/>
        <a:lstStyle/>
        <a:p>
          <a:r>
            <a:rPr lang="en-AU" dirty="0"/>
            <a:t>Working with Children Check</a:t>
          </a:r>
          <a:endParaRPr lang="en-US" dirty="0"/>
        </a:p>
      </dgm:t>
    </dgm:pt>
    <dgm:pt modelId="{B476D1D2-3292-42ED-BE12-8E57D946AFB1}" type="parTrans" cxnId="{C5E95521-891B-4CAA-BA79-ACA5C460E2CF}">
      <dgm:prSet/>
      <dgm:spPr/>
      <dgm:t>
        <a:bodyPr/>
        <a:lstStyle/>
        <a:p>
          <a:endParaRPr lang="en-US"/>
        </a:p>
      </dgm:t>
    </dgm:pt>
    <dgm:pt modelId="{6B361087-8AF0-4543-BAA8-7FEDB9B35D10}" type="sibTrans" cxnId="{C5E95521-891B-4CAA-BA79-ACA5C460E2CF}">
      <dgm:prSet/>
      <dgm:spPr/>
      <dgm:t>
        <a:bodyPr/>
        <a:lstStyle/>
        <a:p>
          <a:endParaRPr lang="en-US" dirty="0"/>
        </a:p>
      </dgm:t>
    </dgm:pt>
    <dgm:pt modelId="{39CF5E2C-78D2-4ED9-B74A-B92EA7A8A2E1}">
      <dgm:prSet/>
      <dgm:spPr/>
      <dgm:t>
        <a:bodyPr/>
        <a:lstStyle/>
        <a:p>
          <a:r>
            <a:rPr lang="en-AU" dirty="0"/>
            <a:t>Criminal History Check</a:t>
          </a:r>
          <a:endParaRPr lang="en-US" dirty="0"/>
        </a:p>
      </dgm:t>
    </dgm:pt>
    <dgm:pt modelId="{288FA305-10AD-425F-8FA9-CEB3F23A7C72}" type="parTrans" cxnId="{93AB6D1E-C39B-4FC0-9A87-F079F77E285D}">
      <dgm:prSet/>
      <dgm:spPr/>
      <dgm:t>
        <a:bodyPr/>
        <a:lstStyle/>
        <a:p>
          <a:endParaRPr lang="en-US"/>
        </a:p>
      </dgm:t>
    </dgm:pt>
    <dgm:pt modelId="{F43B4C79-F04B-4954-829D-2CCC0F0E7D9C}" type="sibTrans" cxnId="{93AB6D1E-C39B-4FC0-9A87-F079F77E285D}">
      <dgm:prSet/>
      <dgm:spPr/>
      <dgm:t>
        <a:bodyPr/>
        <a:lstStyle/>
        <a:p>
          <a:endParaRPr lang="en-US" dirty="0"/>
        </a:p>
      </dgm:t>
    </dgm:pt>
    <dgm:pt modelId="{4ADF2920-58F8-4429-8D0D-D16E173EA3CE}">
      <dgm:prSet/>
      <dgm:spPr/>
      <dgm:t>
        <a:bodyPr/>
        <a:lstStyle/>
        <a:p>
          <a:r>
            <a:rPr lang="en-AU" dirty="0"/>
            <a:t>Trial Period</a:t>
          </a:r>
          <a:endParaRPr lang="en-US" dirty="0"/>
        </a:p>
      </dgm:t>
    </dgm:pt>
    <dgm:pt modelId="{94A71394-55E3-403D-909C-1082625CC78E}" type="parTrans" cxnId="{D1993ACE-5202-4F4C-98A6-D7A22C28AA6E}">
      <dgm:prSet/>
      <dgm:spPr/>
      <dgm:t>
        <a:bodyPr/>
        <a:lstStyle/>
        <a:p>
          <a:endParaRPr lang="en-US"/>
        </a:p>
      </dgm:t>
    </dgm:pt>
    <dgm:pt modelId="{29A874E2-E859-43A6-8CC5-AAE71C82F519}" type="sibTrans" cxnId="{D1993ACE-5202-4F4C-98A6-D7A22C28AA6E}">
      <dgm:prSet/>
      <dgm:spPr/>
      <dgm:t>
        <a:bodyPr/>
        <a:lstStyle/>
        <a:p>
          <a:endParaRPr lang="en-US"/>
        </a:p>
      </dgm:t>
    </dgm:pt>
    <dgm:pt modelId="{08FEA599-7F20-4F69-9329-6721D1DFD039}" type="pres">
      <dgm:prSet presAssocID="{663E5969-BC64-4632-B426-3A21ED2127B0}" presName="outerComposite" presStyleCnt="0">
        <dgm:presLayoutVars>
          <dgm:chMax val="5"/>
          <dgm:dir/>
          <dgm:resizeHandles val="exact"/>
        </dgm:presLayoutVars>
      </dgm:prSet>
      <dgm:spPr/>
    </dgm:pt>
    <dgm:pt modelId="{80F932E7-F9D9-43C3-8F84-2EAE2E4602D9}" type="pres">
      <dgm:prSet presAssocID="{663E5969-BC64-4632-B426-3A21ED2127B0}" presName="dummyMaxCanvas" presStyleCnt="0">
        <dgm:presLayoutVars/>
      </dgm:prSet>
      <dgm:spPr/>
    </dgm:pt>
    <dgm:pt modelId="{F9F008F6-6C64-4FCB-AFEA-4C5BFB31CEC8}" type="pres">
      <dgm:prSet presAssocID="{663E5969-BC64-4632-B426-3A21ED2127B0}" presName="FiveNodes_1" presStyleLbl="node1" presStyleIdx="0" presStyleCnt="5">
        <dgm:presLayoutVars>
          <dgm:bulletEnabled val="1"/>
        </dgm:presLayoutVars>
      </dgm:prSet>
      <dgm:spPr/>
    </dgm:pt>
    <dgm:pt modelId="{8108BDB3-2131-4375-B43C-AE473830F7D9}" type="pres">
      <dgm:prSet presAssocID="{663E5969-BC64-4632-B426-3A21ED2127B0}" presName="FiveNodes_2" presStyleLbl="node1" presStyleIdx="1" presStyleCnt="5">
        <dgm:presLayoutVars>
          <dgm:bulletEnabled val="1"/>
        </dgm:presLayoutVars>
      </dgm:prSet>
      <dgm:spPr/>
    </dgm:pt>
    <dgm:pt modelId="{F803CFCD-2057-407F-A36D-439FAB301296}" type="pres">
      <dgm:prSet presAssocID="{663E5969-BC64-4632-B426-3A21ED2127B0}" presName="FiveNodes_3" presStyleLbl="node1" presStyleIdx="2" presStyleCnt="5">
        <dgm:presLayoutVars>
          <dgm:bulletEnabled val="1"/>
        </dgm:presLayoutVars>
      </dgm:prSet>
      <dgm:spPr/>
    </dgm:pt>
    <dgm:pt modelId="{35A7DA73-5655-4DB7-9ED2-91924C81204E}" type="pres">
      <dgm:prSet presAssocID="{663E5969-BC64-4632-B426-3A21ED2127B0}" presName="FiveNodes_4" presStyleLbl="node1" presStyleIdx="3" presStyleCnt="5">
        <dgm:presLayoutVars>
          <dgm:bulletEnabled val="1"/>
        </dgm:presLayoutVars>
      </dgm:prSet>
      <dgm:spPr/>
    </dgm:pt>
    <dgm:pt modelId="{DF03F789-38E4-471B-AD95-928619729448}" type="pres">
      <dgm:prSet presAssocID="{663E5969-BC64-4632-B426-3A21ED2127B0}" presName="FiveNodes_5" presStyleLbl="node1" presStyleIdx="4" presStyleCnt="5">
        <dgm:presLayoutVars>
          <dgm:bulletEnabled val="1"/>
        </dgm:presLayoutVars>
      </dgm:prSet>
      <dgm:spPr/>
    </dgm:pt>
    <dgm:pt modelId="{7F37C8B9-2CF8-4526-AC99-675EFA283BC9}" type="pres">
      <dgm:prSet presAssocID="{663E5969-BC64-4632-B426-3A21ED2127B0}" presName="FiveConn_1-2" presStyleLbl="fgAccFollowNode1" presStyleIdx="0" presStyleCnt="4">
        <dgm:presLayoutVars>
          <dgm:bulletEnabled val="1"/>
        </dgm:presLayoutVars>
      </dgm:prSet>
      <dgm:spPr/>
    </dgm:pt>
    <dgm:pt modelId="{D6B4A8DA-011F-48E6-A24D-C9992289EEBC}" type="pres">
      <dgm:prSet presAssocID="{663E5969-BC64-4632-B426-3A21ED2127B0}" presName="FiveConn_2-3" presStyleLbl="fgAccFollowNode1" presStyleIdx="1" presStyleCnt="4">
        <dgm:presLayoutVars>
          <dgm:bulletEnabled val="1"/>
        </dgm:presLayoutVars>
      </dgm:prSet>
      <dgm:spPr/>
    </dgm:pt>
    <dgm:pt modelId="{274BA537-D563-4397-9C09-684FAEF52BB7}" type="pres">
      <dgm:prSet presAssocID="{663E5969-BC64-4632-B426-3A21ED2127B0}" presName="FiveConn_3-4" presStyleLbl="fgAccFollowNode1" presStyleIdx="2" presStyleCnt="4">
        <dgm:presLayoutVars>
          <dgm:bulletEnabled val="1"/>
        </dgm:presLayoutVars>
      </dgm:prSet>
      <dgm:spPr/>
    </dgm:pt>
    <dgm:pt modelId="{EABED45E-0E34-494C-9881-995E1B7F16F5}" type="pres">
      <dgm:prSet presAssocID="{663E5969-BC64-4632-B426-3A21ED2127B0}" presName="FiveConn_4-5" presStyleLbl="fgAccFollowNode1" presStyleIdx="3" presStyleCnt="4">
        <dgm:presLayoutVars>
          <dgm:bulletEnabled val="1"/>
        </dgm:presLayoutVars>
      </dgm:prSet>
      <dgm:spPr/>
    </dgm:pt>
    <dgm:pt modelId="{0B7A9422-BF85-48A5-9A77-D9145AEA8D74}" type="pres">
      <dgm:prSet presAssocID="{663E5969-BC64-4632-B426-3A21ED2127B0}" presName="FiveNodes_1_text" presStyleLbl="node1" presStyleIdx="4" presStyleCnt="5">
        <dgm:presLayoutVars>
          <dgm:bulletEnabled val="1"/>
        </dgm:presLayoutVars>
      </dgm:prSet>
      <dgm:spPr/>
    </dgm:pt>
    <dgm:pt modelId="{73A9EC4A-1607-4185-8E5D-B2DB2F154213}" type="pres">
      <dgm:prSet presAssocID="{663E5969-BC64-4632-B426-3A21ED2127B0}" presName="FiveNodes_2_text" presStyleLbl="node1" presStyleIdx="4" presStyleCnt="5">
        <dgm:presLayoutVars>
          <dgm:bulletEnabled val="1"/>
        </dgm:presLayoutVars>
      </dgm:prSet>
      <dgm:spPr/>
    </dgm:pt>
    <dgm:pt modelId="{ECDE701E-56D3-4BA1-AEC1-4E7491B364DB}" type="pres">
      <dgm:prSet presAssocID="{663E5969-BC64-4632-B426-3A21ED2127B0}" presName="FiveNodes_3_text" presStyleLbl="node1" presStyleIdx="4" presStyleCnt="5">
        <dgm:presLayoutVars>
          <dgm:bulletEnabled val="1"/>
        </dgm:presLayoutVars>
      </dgm:prSet>
      <dgm:spPr/>
    </dgm:pt>
    <dgm:pt modelId="{1505B573-4561-4BBD-B661-2545AC790ED3}" type="pres">
      <dgm:prSet presAssocID="{663E5969-BC64-4632-B426-3A21ED2127B0}" presName="FiveNodes_4_text" presStyleLbl="node1" presStyleIdx="4" presStyleCnt="5">
        <dgm:presLayoutVars>
          <dgm:bulletEnabled val="1"/>
        </dgm:presLayoutVars>
      </dgm:prSet>
      <dgm:spPr/>
    </dgm:pt>
    <dgm:pt modelId="{CDC7D037-994B-4748-B6E0-2DDAB6CD2856}" type="pres">
      <dgm:prSet presAssocID="{663E5969-BC64-4632-B426-3A21ED2127B0}" presName="FiveNodes_5_text" presStyleLbl="node1" presStyleIdx="4" presStyleCnt="5">
        <dgm:presLayoutVars>
          <dgm:bulletEnabled val="1"/>
        </dgm:presLayoutVars>
      </dgm:prSet>
      <dgm:spPr/>
    </dgm:pt>
  </dgm:ptLst>
  <dgm:cxnLst>
    <dgm:cxn modelId="{1135D510-6CAB-401F-BE30-6524BECA2393}" type="presOf" srcId="{4CD1842D-CC39-4295-8AE0-DFF3E94E9419}" destId="{F803CFCD-2057-407F-A36D-439FAB301296}" srcOrd="0" destOrd="0" presId="urn:microsoft.com/office/officeart/2005/8/layout/vProcess5"/>
    <dgm:cxn modelId="{7B810A16-2BC1-4B06-A720-58146544E225}" type="presOf" srcId="{39CF5E2C-78D2-4ED9-B74A-B92EA7A8A2E1}" destId="{1505B573-4561-4BBD-B661-2545AC790ED3}" srcOrd="1" destOrd="0" presId="urn:microsoft.com/office/officeart/2005/8/layout/vProcess5"/>
    <dgm:cxn modelId="{93AB6D1E-C39B-4FC0-9A87-F079F77E285D}" srcId="{663E5969-BC64-4632-B426-3A21ED2127B0}" destId="{39CF5E2C-78D2-4ED9-B74A-B92EA7A8A2E1}" srcOrd="3" destOrd="0" parTransId="{288FA305-10AD-425F-8FA9-CEB3F23A7C72}" sibTransId="{F43B4C79-F04B-4954-829D-2CCC0F0E7D9C}"/>
    <dgm:cxn modelId="{C5E95521-891B-4CAA-BA79-ACA5C460E2CF}" srcId="{663E5969-BC64-4632-B426-3A21ED2127B0}" destId="{4CD1842D-CC39-4295-8AE0-DFF3E94E9419}" srcOrd="2" destOrd="0" parTransId="{B476D1D2-3292-42ED-BE12-8E57D946AFB1}" sibTransId="{6B361087-8AF0-4543-BAA8-7FEDB9B35D10}"/>
    <dgm:cxn modelId="{20403B34-1CEF-4A63-92FC-BA029EB8E997}" type="presOf" srcId="{663E5969-BC64-4632-B426-3A21ED2127B0}" destId="{08FEA599-7F20-4F69-9329-6721D1DFD039}" srcOrd="0" destOrd="0" presId="urn:microsoft.com/office/officeart/2005/8/layout/vProcess5"/>
    <dgm:cxn modelId="{72346C37-90BE-457D-93DE-592418613C32}" srcId="{663E5969-BC64-4632-B426-3A21ED2127B0}" destId="{63D439CF-DF9D-451E-BBF2-3A3F7B3C3CA6}" srcOrd="0" destOrd="0" parTransId="{C5AD212B-E1EE-4498-B315-D00F09A0E82E}" sibTransId="{7988A040-FE9E-4310-ACF6-EA938C4FC32B}"/>
    <dgm:cxn modelId="{43E9DC68-EA2C-4F5B-8709-5B322FCB1B93}" type="presOf" srcId="{F584786D-8886-487C-A571-157B7FE5D31F}" destId="{D6B4A8DA-011F-48E6-A24D-C9992289EEBC}" srcOrd="0" destOrd="0" presId="urn:microsoft.com/office/officeart/2005/8/layout/vProcess5"/>
    <dgm:cxn modelId="{513C5E53-2FD6-43E7-8141-2CE5EF25B53C}" type="presOf" srcId="{39CF5E2C-78D2-4ED9-B74A-B92EA7A8A2E1}" destId="{35A7DA73-5655-4DB7-9ED2-91924C81204E}" srcOrd="0" destOrd="0" presId="urn:microsoft.com/office/officeart/2005/8/layout/vProcess5"/>
    <dgm:cxn modelId="{0DFFA957-3C7F-4E17-A52D-93A57CE0EAF7}" type="presOf" srcId="{63D439CF-DF9D-451E-BBF2-3A3F7B3C3CA6}" destId="{F9F008F6-6C64-4FCB-AFEA-4C5BFB31CEC8}" srcOrd="0" destOrd="0" presId="urn:microsoft.com/office/officeart/2005/8/layout/vProcess5"/>
    <dgm:cxn modelId="{7E12E59F-DDA5-48E7-873F-1E0A8CB9BDDF}" type="presOf" srcId="{4ADF2920-58F8-4429-8D0D-D16E173EA3CE}" destId="{DF03F789-38E4-471B-AD95-928619729448}" srcOrd="0" destOrd="0" presId="urn:microsoft.com/office/officeart/2005/8/layout/vProcess5"/>
    <dgm:cxn modelId="{D9666EA9-4558-47AD-85DE-394AAFE85DF3}" type="presOf" srcId="{F43B4C79-F04B-4954-829D-2CCC0F0E7D9C}" destId="{EABED45E-0E34-494C-9881-995E1B7F16F5}" srcOrd="0" destOrd="0" presId="urn:microsoft.com/office/officeart/2005/8/layout/vProcess5"/>
    <dgm:cxn modelId="{BEECB0AC-4152-4B6D-9601-E661CA10F6A4}" type="presOf" srcId="{4ADF2920-58F8-4429-8D0D-D16E173EA3CE}" destId="{CDC7D037-994B-4748-B6E0-2DDAB6CD2856}" srcOrd="1" destOrd="0" presId="urn:microsoft.com/office/officeart/2005/8/layout/vProcess5"/>
    <dgm:cxn modelId="{605A79B2-D14F-4AFF-95BC-153547B6566A}" type="presOf" srcId="{7988A040-FE9E-4310-ACF6-EA938C4FC32B}" destId="{7F37C8B9-2CF8-4526-AC99-675EFA283BC9}" srcOrd="0" destOrd="0" presId="urn:microsoft.com/office/officeart/2005/8/layout/vProcess5"/>
    <dgm:cxn modelId="{B04380BF-E509-436C-A945-7C7709C11ADA}" type="presOf" srcId="{4CD1842D-CC39-4295-8AE0-DFF3E94E9419}" destId="{ECDE701E-56D3-4BA1-AEC1-4E7491B364DB}" srcOrd="1" destOrd="0" presId="urn:microsoft.com/office/officeart/2005/8/layout/vProcess5"/>
    <dgm:cxn modelId="{D1993ACE-5202-4F4C-98A6-D7A22C28AA6E}" srcId="{663E5969-BC64-4632-B426-3A21ED2127B0}" destId="{4ADF2920-58F8-4429-8D0D-D16E173EA3CE}" srcOrd="4" destOrd="0" parTransId="{94A71394-55E3-403D-909C-1082625CC78E}" sibTransId="{29A874E2-E859-43A6-8CC5-AAE71C82F519}"/>
    <dgm:cxn modelId="{EC3A6CDA-491E-4204-AFDF-3FF6182063C4}" type="presOf" srcId="{6B361087-8AF0-4543-BAA8-7FEDB9B35D10}" destId="{274BA537-D563-4397-9C09-684FAEF52BB7}" srcOrd="0" destOrd="0" presId="urn:microsoft.com/office/officeart/2005/8/layout/vProcess5"/>
    <dgm:cxn modelId="{F33095E3-0F96-4453-A431-A88867F79251}" type="presOf" srcId="{63D439CF-DF9D-451E-BBF2-3A3F7B3C3CA6}" destId="{0B7A9422-BF85-48A5-9A77-D9145AEA8D74}" srcOrd="1" destOrd="0" presId="urn:microsoft.com/office/officeart/2005/8/layout/vProcess5"/>
    <dgm:cxn modelId="{52F5B5EC-A2FD-426B-8202-B839528F2D74}" srcId="{663E5969-BC64-4632-B426-3A21ED2127B0}" destId="{1CCED258-51D9-482B-B0D0-793F7F20D18C}" srcOrd="1" destOrd="0" parTransId="{004E2C29-57EA-4519-AE2D-42CEF12D6E76}" sibTransId="{F584786D-8886-487C-A571-157B7FE5D31F}"/>
    <dgm:cxn modelId="{F2AB0EEF-2FCF-43B3-A433-3B6D13314E78}" type="presOf" srcId="{1CCED258-51D9-482B-B0D0-793F7F20D18C}" destId="{73A9EC4A-1607-4185-8E5D-B2DB2F154213}" srcOrd="1" destOrd="0" presId="urn:microsoft.com/office/officeart/2005/8/layout/vProcess5"/>
    <dgm:cxn modelId="{26FC44FD-2399-44A4-938B-1D9C8174CD55}" type="presOf" srcId="{1CCED258-51D9-482B-B0D0-793F7F20D18C}" destId="{8108BDB3-2131-4375-B43C-AE473830F7D9}" srcOrd="0" destOrd="0" presId="urn:microsoft.com/office/officeart/2005/8/layout/vProcess5"/>
    <dgm:cxn modelId="{D3BF92A1-76B0-4822-8019-B51C52F9C95C}" type="presParOf" srcId="{08FEA599-7F20-4F69-9329-6721D1DFD039}" destId="{80F932E7-F9D9-43C3-8F84-2EAE2E4602D9}" srcOrd="0" destOrd="0" presId="urn:microsoft.com/office/officeart/2005/8/layout/vProcess5"/>
    <dgm:cxn modelId="{FC9E4859-3582-46A4-9C49-F72447E2649A}" type="presParOf" srcId="{08FEA599-7F20-4F69-9329-6721D1DFD039}" destId="{F9F008F6-6C64-4FCB-AFEA-4C5BFB31CEC8}" srcOrd="1" destOrd="0" presId="urn:microsoft.com/office/officeart/2005/8/layout/vProcess5"/>
    <dgm:cxn modelId="{49D3E19F-CF6B-48AC-9942-F0EEBC03CB11}" type="presParOf" srcId="{08FEA599-7F20-4F69-9329-6721D1DFD039}" destId="{8108BDB3-2131-4375-B43C-AE473830F7D9}" srcOrd="2" destOrd="0" presId="urn:microsoft.com/office/officeart/2005/8/layout/vProcess5"/>
    <dgm:cxn modelId="{A1B6D09B-62A0-4921-97A8-1ECEC640C895}" type="presParOf" srcId="{08FEA599-7F20-4F69-9329-6721D1DFD039}" destId="{F803CFCD-2057-407F-A36D-439FAB301296}" srcOrd="3" destOrd="0" presId="urn:microsoft.com/office/officeart/2005/8/layout/vProcess5"/>
    <dgm:cxn modelId="{C83286A6-FD5E-432D-BDAC-494E73036CEA}" type="presParOf" srcId="{08FEA599-7F20-4F69-9329-6721D1DFD039}" destId="{35A7DA73-5655-4DB7-9ED2-91924C81204E}" srcOrd="4" destOrd="0" presId="urn:microsoft.com/office/officeart/2005/8/layout/vProcess5"/>
    <dgm:cxn modelId="{047C61E4-5906-4A6E-A6BE-66CF43360494}" type="presParOf" srcId="{08FEA599-7F20-4F69-9329-6721D1DFD039}" destId="{DF03F789-38E4-471B-AD95-928619729448}" srcOrd="5" destOrd="0" presId="urn:microsoft.com/office/officeart/2005/8/layout/vProcess5"/>
    <dgm:cxn modelId="{ED699555-AC74-41D1-8BF3-F04C16D9F0D3}" type="presParOf" srcId="{08FEA599-7F20-4F69-9329-6721D1DFD039}" destId="{7F37C8B9-2CF8-4526-AC99-675EFA283BC9}" srcOrd="6" destOrd="0" presId="urn:microsoft.com/office/officeart/2005/8/layout/vProcess5"/>
    <dgm:cxn modelId="{38C2AAEA-77F6-4FEF-B360-53BDD4B54DF1}" type="presParOf" srcId="{08FEA599-7F20-4F69-9329-6721D1DFD039}" destId="{D6B4A8DA-011F-48E6-A24D-C9992289EEBC}" srcOrd="7" destOrd="0" presId="urn:microsoft.com/office/officeart/2005/8/layout/vProcess5"/>
    <dgm:cxn modelId="{AE048191-5AD3-44BB-BA67-EC965688BC24}" type="presParOf" srcId="{08FEA599-7F20-4F69-9329-6721D1DFD039}" destId="{274BA537-D563-4397-9C09-684FAEF52BB7}" srcOrd="8" destOrd="0" presId="urn:microsoft.com/office/officeart/2005/8/layout/vProcess5"/>
    <dgm:cxn modelId="{EA2940B6-3895-433E-96D6-84AC4104494F}" type="presParOf" srcId="{08FEA599-7F20-4F69-9329-6721D1DFD039}" destId="{EABED45E-0E34-494C-9881-995E1B7F16F5}" srcOrd="9" destOrd="0" presId="urn:microsoft.com/office/officeart/2005/8/layout/vProcess5"/>
    <dgm:cxn modelId="{1CAC425A-64DE-4D0F-9E3C-E72650E05016}" type="presParOf" srcId="{08FEA599-7F20-4F69-9329-6721D1DFD039}" destId="{0B7A9422-BF85-48A5-9A77-D9145AEA8D74}" srcOrd="10" destOrd="0" presId="urn:microsoft.com/office/officeart/2005/8/layout/vProcess5"/>
    <dgm:cxn modelId="{12310282-ED1F-4224-A7DB-A6B46800311C}" type="presParOf" srcId="{08FEA599-7F20-4F69-9329-6721D1DFD039}" destId="{73A9EC4A-1607-4185-8E5D-B2DB2F154213}" srcOrd="11" destOrd="0" presId="urn:microsoft.com/office/officeart/2005/8/layout/vProcess5"/>
    <dgm:cxn modelId="{31A867BD-9600-4CCF-93E8-520AC5569D79}" type="presParOf" srcId="{08FEA599-7F20-4F69-9329-6721D1DFD039}" destId="{ECDE701E-56D3-4BA1-AEC1-4E7491B364DB}" srcOrd="12" destOrd="0" presId="urn:microsoft.com/office/officeart/2005/8/layout/vProcess5"/>
    <dgm:cxn modelId="{912EEEDC-22A8-4E68-B122-3181897B7250}" type="presParOf" srcId="{08FEA599-7F20-4F69-9329-6721D1DFD039}" destId="{1505B573-4561-4BBD-B661-2545AC790ED3}" srcOrd="13" destOrd="0" presId="urn:microsoft.com/office/officeart/2005/8/layout/vProcess5"/>
    <dgm:cxn modelId="{42991630-F94A-42DD-81F2-C9B9ACAA3CBB}" type="presParOf" srcId="{08FEA599-7F20-4F69-9329-6721D1DFD039}" destId="{CDC7D037-994B-4748-B6E0-2DDAB6CD285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008F6-6C64-4FCB-AFEA-4C5BFB31CEC8}">
      <dsp:nvSpPr>
        <dsp:cNvPr id="0" name=""/>
        <dsp:cNvSpPr/>
      </dsp:nvSpPr>
      <dsp:spPr>
        <a:xfrm>
          <a:off x="0" y="0"/>
          <a:ext cx="8389434" cy="61276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t>Interview  (informal or formal )</a:t>
          </a:r>
          <a:endParaRPr lang="en-US" sz="2600" kern="1200" dirty="0"/>
        </a:p>
      </dsp:txBody>
      <dsp:txXfrm>
        <a:off x="17947" y="17947"/>
        <a:ext cx="7656515" cy="576875"/>
      </dsp:txXfrm>
    </dsp:sp>
    <dsp:sp modelId="{8108BDB3-2131-4375-B43C-AE473830F7D9}">
      <dsp:nvSpPr>
        <dsp:cNvPr id="0" name=""/>
        <dsp:cNvSpPr/>
      </dsp:nvSpPr>
      <dsp:spPr>
        <a:xfrm>
          <a:off x="626483" y="697876"/>
          <a:ext cx="8389434" cy="61276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t>Reference checks</a:t>
          </a:r>
          <a:endParaRPr lang="en-US" sz="2600" kern="1200" dirty="0"/>
        </a:p>
      </dsp:txBody>
      <dsp:txXfrm>
        <a:off x="644430" y="715823"/>
        <a:ext cx="7328756" cy="576875"/>
      </dsp:txXfrm>
    </dsp:sp>
    <dsp:sp modelId="{F803CFCD-2057-407F-A36D-439FAB301296}">
      <dsp:nvSpPr>
        <dsp:cNvPr id="0" name=""/>
        <dsp:cNvSpPr/>
      </dsp:nvSpPr>
      <dsp:spPr>
        <a:xfrm>
          <a:off x="1252967" y="1395753"/>
          <a:ext cx="8389434" cy="61276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t>Working with Children Check</a:t>
          </a:r>
          <a:endParaRPr lang="en-US" sz="2600" kern="1200" dirty="0"/>
        </a:p>
      </dsp:txBody>
      <dsp:txXfrm>
        <a:off x="1270914" y="1413700"/>
        <a:ext cx="7328756" cy="576875"/>
      </dsp:txXfrm>
    </dsp:sp>
    <dsp:sp modelId="{35A7DA73-5655-4DB7-9ED2-91924C81204E}">
      <dsp:nvSpPr>
        <dsp:cNvPr id="0" name=""/>
        <dsp:cNvSpPr/>
      </dsp:nvSpPr>
      <dsp:spPr>
        <a:xfrm>
          <a:off x="1879451" y="2093630"/>
          <a:ext cx="8389434" cy="61276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t>Criminal History Check</a:t>
          </a:r>
          <a:endParaRPr lang="en-US" sz="2600" kern="1200" dirty="0"/>
        </a:p>
      </dsp:txBody>
      <dsp:txXfrm>
        <a:off x="1897398" y="2111577"/>
        <a:ext cx="7328756" cy="576875"/>
      </dsp:txXfrm>
    </dsp:sp>
    <dsp:sp modelId="{DF03F789-38E4-471B-AD95-928619729448}">
      <dsp:nvSpPr>
        <dsp:cNvPr id="0" name=""/>
        <dsp:cNvSpPr/>
      </dsp:nvSpPr>
      <dsp:spPr>
        <a:xfrm>
          <a:off x="2505935" y="2791507"/>
          <a:ext cx="8389434" cy="61276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t>Trial Period</a:t>
          </a:r>
          <a:endParaRPr lang="en-US" sz="2600" kern="1200" dirty="0"/>
        </a:p>
      </dsp:txBody>
      <dsp:txXfrm>
        <a:off x="2523882" y="2809454"/>
        <a:ext cx="7328756" cy="576875"/>
      </dsp:txXfrm>
    </dsp:sp>
    <dsp:sp modelId="{7F37C8B9-2CF8-4526-AC99-675EFA283BC9}">
      <dsp:nvSpPr>
        <dsp:cNvPr id="0" name=""/>
        <dsp:cNvSpPr/>
      </dsp:nvSpPr>
      <dsp:spPr>
        <a:xfrm>
          <a:off x="7991134" y="447662"/>
          <a:ext cx="398300" cy="39830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080751" y="447662"/>
        <a:ext cx="219066" cy="299721"/>
      </dsp:txXfrm>
    </dsp:sp>
    <dsp:sp modelId="{D6B4A8DA-011F-48E6-A24D-C9992289EEBC}">
      <dsp:nvSpPr>
        <dsp:cNvPr id="0" name=""/>
        <dsp:cNvSpPr/>
      </dsp:nvSpPr>
      <dsp:spPr>
        <a:xfrm>
          <a:off x="8617618" y="1145539"/>
          <a:ext cx="398300" cy="398300"/>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707235" y="1145539"/>
        <a:ext cx="219066" cy="299721"/>
      </dsp:txXfrm>
    </dsp:sp>
    <dsp:sp modelId="{274BA537-D563-4397-9C09-684FAEF52BB7}">
      <dsp:nvSpPr>
        <dsp:cNvPr id="0" name=""/>
        <dsp:cNvSpPr/>
      </dsp:nvSpPr>
      <dsp:spPr>
        <a:xfrm>
          <a:off x="9244102" y="1833203"/>
          <a:ext cx="398300" cy="398300"/>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333719" y="1833203"/>
        <a:ext cx="219066" cy="299721"/>
      </dsp:txXfrm>
    </dsp:sp>
    <dsp:sp modelId="{EABED45E-0E34-494C-9881-995E1B7F16F5}">
      <dsp:nvSpPr>
        <dsp:cNvPr id="0" name=""/>
        <dsp:cNvSpPr/>
      </dsp:nvSpPr>
      <dsp:spPr>
        <a:xfrm>
          <a:off x="9870585" y="2537888"/>
          <a:ext cx="398300" cy="398300"/>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960202" y="2537888"/>
        <a:ext cx="219066" cy="2997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AU"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313CE3F5-C81B-4F91-B350-BD862B7BA923}" type="datetimeFigureOut">
              <a:rPr lang="en-AU" smtClean="0"/>
              <a:t>19/05/2023</a:t>
            </a:fld>
            <a:endParaRPr lang="en-AU"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AU"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5AF794FD-41B6-4D9D-9CC7-5A66E703865D}" type="slidenum">
              <a:rPr lang="en-AU" smtClean="0"/>
              <a:t>‹#›</a:t>
            </a:fld>
            <a:endParaRPr lang="en-AU" dirty="0"/>
          </a:p>
        </p:txBody>
      </p:sp>
    </p:spTree>
    <p:extLst>
      <p:ext uri="{BB962C8B-B14F-4D97-AF65-F5344CB8AC3E}">
        <p14:creationId xmlns:p14="http://schemas.microsoft.com/office/powerpoint/2010/main" val="88537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Part 2. </a:t>
            </a:r>
          </a:p>
          <a:p>
            <a:r>
              <a:rPr lang="en-AU" dirty="0"/>
              <a:t>Tips on successful Volunteer Engagement for Committees of management </a:t>
            </a:r>
          </a:p>
          <a:p>
            <a:r>
              <a:rPr lang="en-AU" dirty="0"/>
              <a:t>We all know that volunteers are essential to not for profit organisations and are even more vital to fill our committees</a:t>
            </a:r>
          </a:p>
          <a:p>
            <a:r>
              <a:rPr lang="en-AU" dirty="0"/>
              <a:t>To ensure that new volunteers stay,  there are several actions that will demonstrate what makes your organisation different</a:t>
            </a:r>
          </a:p>
        </p:txBody>
      </p:sp>
      <p:sp>
        <p:nvSpPr>
          <p:cNvPr id="4" name="Slide Number Placeholder 3"/>
          <p:cNvSpPr>
            <a:spLocks noGrp="1"/>
          </p:cNvSpPr>
          <p:nvPr>
            <p:ph type="sldNum" sz="quarter" idx="5"/>
          </p:nvPr>
        </p:nvSpPr>
        <p:spPr/>
        <p:txBody>
          <a:bodyPr/>
          <a:lstStyle/>
          <a:p>
            <a:fld id="{5AF794FD-41B6-4D9D-9CC7-5A66E703865D}" type="slidenum">
              <a:rPr lang="en-AU" smtClean="0"/>
              <a:t>1</a:t>
            </a:fld>
            <a:endParaRPr lang="en-AU" dirty="0"/>
          </a:p>
        </p:txBody>
      </p:sp>
    </p:spTree>
    <p:extLst>
      <p:ext uri="{BB962C8B-B14F-4D97-AF65-F5344CB8AC3E}">
        <p14:creationId xmlns:p14="http://schemas.microsoft.com/office/powerpoint/2010/main" val="111091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Onboarding or Induction is where you make keep or lose a new volunteer.</a:t>
            </a:r>
          </a:p>
          <a:p>
            <a:r>
              <a:rPr lang="en-AU" dirty="0"/>
              <a:t>Done properly the volunteer will discover why your organisation exists and how important it is that the committee  members fulfill their obligations</a:t>
            </a:r>
          </a:p>
          <a:p>
            <a:r>
              <a:rPr lang="en-AU" dirty="0"/>
              <a:t>The will discover laws relating to their responsibilities, along with  what it feels like to belong to a committee that is achieving great things.</a:t>
            </a:r>
          </a:p>
          <a:p>
            <a:endParaRPr lang="en-AU" dirty="0"/>
          </a:p>
          <a:p>
            <a:r>
              <a:rPr lang="en-AU" dirty="0"/>
              <a:t>So Onboarding  is a key factor in  successful retention and enjoyment for volunteers</a:t>
            </a:r>
          </a:p>
        </p:txBody>
      </p:sp>
      <p:sp>
        <p:nvSpPr>
          <p:cNvPr id="4" name="Slide Number Placeholder 3"/>
          <p:cNvSpPr>
            <a:spLocks noGrp="1"/>
          </p:cNvSpPr>
          <p:nvPr>
            <p:ph type="sldNum" sz="quarter" idx="5"/>
          </p:nvPr>
        </p:nvSpPr>
        <p:spPr/>
        <p:txBody>
          <a:bodyPr/>
          <a:lstStyle/>
          <a:p>
            <a:fld id="{5AF794FD-41B6-4D9D-9CC7-5A66E703865D}" type="slidenum">
              <a:rPr lang="en-AU" smtClean="0"/>
              <a:t>10</a:t>
            </a:fld>
            <a:endParaRPr lang="en-AU" dirty="0"/>
          </a:p>
        </p:txBody>
      </p:sp>
    </p:spTree>
    <p:extLst>
      <p:ext uri="{BB962C8B-B14F-4D97-AF65-F5344CB8AC3E}">
        <p14:creationId xmlns:p14="http://schemas.microsoft.com/office/powerpoint/2010/main" val="425687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committee has its stalwarts.  People who have been on the committee and lead the club or group/ organisation for many years.  </a:t>
            </a:r>
          </a:p>
          <a:p>
            <a:r>
              <a:rPr lang="en-AU" dirty="0"/>
              <a:t>But now is the time for every not for profit organisation to be considering Succession planning  ….. for new blood which will bring new ideas, changes to the leadership and ongoing life  to the organisation. ‘</a:t>
            </a:r>
          </a:p>
          <a:p>
            <a:r>
              <a:rPr lang="en-AU" dirty="0"/>
              <a:t>So where do we find these new committee members. </a:t>
            </a:r>
          </a:p>
          <a:p>
            <a:r>
              <a:rPr lang="en-AU" dirty="0"/>
              <a:t>Look around your community,  who lives in it </a:t>
            </a:r>
          </a:p>
          <a:p>
            <a:r>
              <a:rPr lang="en-AU" dirty="0"/>
              <a:t>Encourage diversity on your committee</a:t>
            </a:r>
          </a:p>
          <a:p>
            <a:r>
              <a:rPr lang="en-AU" dirty="0"/>
              <a:t>Look at the people who are your members, service receivers , and if your into sport, look at the players.   </a:t>
            </a:r>
          </a:p>
          <a:p>
            <a:r>
              <a:rPr lang="en-AU" dirty="0"/>
              <a:t>Ask them to  attend committee meetings as non voting members so they can learn about what goes on to keep the team playing.  Don’t forget the coach, captains and even your juniors.  Get them involved  in helping around the club while they are young.  Imagine the impact of a junior player  they find themselves helping out beside the coach or captain.. </a:t>
            </a:r>
          </a:p>
          <a:p>
            <a:r>
              <a:rPr lang="en-AU" dirty="0"/>
              <a:t>Be proactive and ask  people to  stand for committee</a:t>
            </a:r>
          </a:p>
          <a:p>
            <a:r>
              <a:rPr lang="en-AU" dirty="0"/>
              <a:t>Allow people who may not live in your area to help e.g.. Will do It e-newsletters,  report scores to central point. </a:t>
            </a:r>
          </a:p>
          <a:p>
            <a:r>
              <a:rPr lang="en-AU" dirty="0"/>
              <a:t>Can attend meetings via Zoom/ Teams etc. </a:t>
            </a:r>
          </a:p>
          <a:p>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11</a:t>
            </a:fld>
            <a:endParaRPr lang="en-AU" dirty="0"/>
          </a:p>
        </p:txBody>
      </p:sp>
    </p:spTree>
    <p:extLst>
      <p:ext uri="{BB962C8B-B14F-4D97-AF65-F5344CB8AC3E}">
        <p14:creationId xmlns:p14="http://schemas.microsoft.com/office/powerpoint/2010/main" val="122732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AF794FD-41B6-4D9D-9CC7-5A66E703865D}" type="slidenum">
              <a:rPr lang="en-AU" smtClean="0"/>
              <a:t>12</a:t>
            </a:fld>
            <a:endParaRPr lang="en-AU" dirty="0"/>
          </a:p>
        </p:txBody>
      </p:sp>
    </p:spTree>
    <p:extLst>
      <p:ext uri="{BB962C8B-B14F-4D97-AF65-F5344CB8AC3E}">
        <p14:creationId xmlns:p14="http://schemas.microsoft.com/office/powerpoint/2010/main" val="344493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05" y="4494252"/>
            <a:ext cx="5642434" cy="4375895"/>
          </a:xfrm>
        </p:spPr>
        <p:txBody>
          <a:bodyPr/>
          <a:lstStyle/>
          <a:p>
            <a:endParaRPr lang="en-AU" b="1" dirty="0"/>
          </a:p>
        </p:txBody>
      </p:sp>
      <p:sp>
        <p:nvSpPr>
          <p:cNvPr id="4" name="Slide Number Placeholder 3"/>
          <p:cNvSpPr>
            <a:spLocks noGrp="1"/>
          </p:cNvSpPr>
          <p:nvPr>
            <p:ph type="sldNum" sz="quarter" idx="5"/>
          </p:nvPr>
        </p:nvSpPr>
        <p:spPr/>
        <p:txBody>
          <a:bodyPr/>
          <a:lstStyle/>
          <a:p>
            <a:pPr defTabSz="462732">
              <a:defRPr/>
            </a:pPr>
            <a:fld id="{6ED80ED4-CC85-46B2-8773-26EE01FE1E58}" type="slidenum">
              <a:rPr lang="en-AU">
                <a:solidFill>
                  <a:prstClr val="black"/>
                </a:solidFill>
                <a:latin typeface="Calibri" panose="020F0502020204030204"/>
              </a:rPr>
              <a:pPr defTabSz="462732">
                <a:defRPr/>
              </a:pPr>
              <a:t>13</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48795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b="1" dirty="0">
                <a:solidFill>
                  <a:schemeClr val="bg1"/>
                </a:solidFill>
              </a:rPr>
              <a:t>Volunteering is time willingly given for the common good  </a:t>
            </a:r>
            <a:br>
              <a:rPr lang="en-US" b="1" dirty="0">
                <a:solidFill>
                  <a:schemeClr val="bg1"/>
                </a:solidFill>
              </a:rPr>
            </a:br>
            <a:r>
              <a:rPr lang="en-US" b="1" dirty="0">
                <a:solidFill>
                  <a:schemeClr val="bg1"/>
                </a:solidFill>
              </a:rPr>
              <a:t>and without financial gain”</a:t>
            </a:r>
          </a:p>
          <a:p>
            <a:endParaRPr lang="en-AU" dirty="0"/>
          </a:p>
          <a:p>
            <a:pPr marL="0" lvl="4">
              <a:buClr>
                <a:schemeClr val="accent2"/>
              </a:buClr>
              <a:defRPr/>
            </a:pPr>
            <a:r>
              <a:rPr lang="en-AU" dirty="0">
                <a:solidFill>
                  <a:schemeClr val="tx1">
                    <a:lumMod val="65000"/>
                    <a:lumOff val="35000"/>
                  </a:schemeClr>
                </a:solidFill>
              </a:rPr>
              <a:t>This definition includes:</a:t>
            </a:r>
          </a:p>
          <a:p>
            <a:pPr marL="269927" lvl="4" indent="-269927">
              <a:buClr>
                <a:schemeClr val="accent2"/>
              </a:buClr>
              <a:buFont typeface="Arial" pitchFamily="34" charset="0"/>
              <a:buChar char="•"/>
              <a:defRPr/>
            </a:pPr>
            <a:r>
              <a:rPr lang="en-AU" dirty="0">
                <a:solidFill>
                  <a:schemeClr val="tx1">
                    <a:lumMod val="65000"/>
                    <a:lumOff val="35000"/>
                  </a:schemeClr>
                </a:solidFill>
              </a:rPr>
              <a:t>Formal and informal volunteering across all sectors of society</a:t>
            </a:r>
          </a:p>
          <a:p>
            <a:pPr marL="269927" lvl="4" indent="-269927">
              <a:buClr>
                <a:schemeClr val="accent2"/>
              </a:buClr>
              <a:buFont typeface="Arial" pitchFamily="34" charset="0"/>
              <a:buChar char="•"/>
              <a:defRPr/>
            </a:pPr>
            <a:r>
              <a:rPr lang="en-AU" dirty="0">
                <a:solidFill>
                  <a:schemeClr val="tx1">
                    <a:lumMod val="65000"/>
                    <a:lumOff val="35000"/>
                  </a:schemeClr>
                </a:solidFill>
              </a:rPr>
              <a:t>Volunteering by individuals, as well as entities that donate employee time</a:t>
            </a:r>
          </a:p>
          <a:p>
            <a:pPr marL="269927" lvl="4" indent="-269927">
              <a:buClr>
                <a:schemeClr val="accent2"/>
              </a:buClr>
              <a:buFont typeface="Arial" pitchFamily="34" charset="0"/>
              <a:buChar char="•"/>
              <a:defRPr/>
            </a:pPr>
            <a:r>
              <a:rPr lang="en-AU" dirty="0">
                <a:solidFill>
                  <a:schemeClr val="tx1">
                    <a:lumMod val="65000"/>
                    <a:lumOff val="35000"/>
                  </a:schemeClr>
                </a:solidFill>
              </a:rPr>
              <a:t>Activism (not activism that involves or incites violence or harm)</a:t>
            </a:r>
          </a:p>
          <a:p>
            <a:pPr marL="269927" lvl="4" indent="-269927">
              <a:buClr>
                <a:schemeClr val="accent2"/>
              </a:buClr>
              <a:buFont typeface="Arial" pitchFamily="34" charset="0"/>
              <a:buChar char="•"/>
              <a:defRPr/>
            </a:pPr>
            <a:r>
              <a:rPr lang="en-AU" dirty="0">
                <a:solidFill>
                  <a:schemeClr val="tx1">
                    <a:lumMod val="65000"/>
                    <a:lumOff val="35000"/>
                  </a:schemeClr>
                </a:solidFill>
              </a:rPr>
              <a:t>The concept of reciprocity</a:t>
            </a:r>
          </a:p>
          <a:p>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2</a:t>
            </a:fld>
            <a:endParaRPr lang="en-AU" dirty="0"/>
          </a:p>
        </p:txBody>
      </p:sp>
    </p:spTree>
    <p:extLst>
      <p:ext uri="{BB962C8B-B14F-4D97-AF65-F5344CB8AC3E}">
        <p14:creationId xmlns:p14="http://schemas.microsoft.com/office/powerpoint/2010/main" val="262007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4446588"/>
            <a:ext cx="5545138" cy="3119437"/>
          </a:xfrm>
        </p:spPr>
      </p:sp>
      <p:sp>
        <p:nvSpPr>
          <p:cNvPr id="3" name="Notes Placeholder 2"/>
          <p:cNvSpPr>
            <a:spLocks noGrp="1"/>
          </p:cNvSpPr>
          <p:nvPr>
            <p:ph type="body" idx="1"/>
          </p:nvPr>
        </p:nvSpPr>
        <p:spPr>
          <a:xfrm>
            <a:off x="695484" y="1023985"/>
            <a:ext cx="5563870" cy="6968090"/>
          </a:xfrm>
        </p:spPr>
        <p:txBody>
          <a:bodyPr/>
          <a:lstStyle/>
          <a:p>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3</a:t>
            </a:fld>
            <a:endParaRPr lang="en-AU" dirty="0"/>
          </a:p>
        </p:txBody>
      </p:sp>
    </p:spTree>
    <p:extLst>
      <p:ext uri="{BB962C8B-B14F-4D97-AF65-F5344CB8AC3E}">
        <p14:creationId xmlns:p14="http://schemas.microsoft.com/office/powerpoint/2010/main" val="262481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may look like a long list, but each committee will  address what is required. Keep in mind that many committee members are also working and may use their volunteer role when </a:t>
            </a:r>
            <a:r>
              <a:rPr lang="en-AU" dirty="0" err="1"/>
              <a:t>appyling</a:t>
            </a:r>
            <a:r>
              <a:rPr lang="en-AU" dirty="0"/>
              <a:t> for new employment positions</a:t>
            </a:r>
          </a:p>
          <a:p>
            <a:r>
              <a:rPr lang="en-AU" dirty="0"/>
              <a:t>Each role on the committee </a:t>
            </a:r>
            <a:r>
              <a:rPr lang="en-AU"/>
              <a:t>should have its own VRD</a:t>
            </a:r>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4</a:t>
            </a:fld>
            <a:endParaRPr lang="en-AU" dirty="0"/>
          </a:p>
        </p:txBody>
      </p:sp>
    </p:spTree>
    <p:extLst>
      <p:ext uri="{BB962C8B-B14F-4D97-AF65-F5344CB8AC3E}">
        <p14:creationId xmlns:p14="http://schemas.microsoft.com/office/powerpoint/2010/main" val="11241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269875"/>
            <a:ext cx="3976688" cy="2236788"/>
          </a:xfrm>
        </p:spPr>
      </p:sp>
      <p:sp>
        <p:nvSpPr>
          <p:cNvPr id="3" name="Notes Placeholder 2"/>
          <p:cNvSpPr>
            <a:spLocks noGrp="1"/>
          </p:cNvSpPr>
          <p:nvPr>
            <p:ph type="body" idx="1"/>
          </p:nvPr>
        </p:nvSpPr>
        <p:spPr>
          <a:xfrm>
            <a:off x="695484" y="2645665"/>
            <a:ext cx="5935430" cy="6417952"/>
          </a:xfrm>
        </p:spPr>
        <p:txBody>
          <a:bodyPr/>
          <a:lstStyle/>
          <a:p>
            <a:pPr eaLnBrk="1" hangingPunct="1"/>
            <a:r>
              <a:rPr lang="en-AU" altLang="en-US" dirty="0"/>
              <a:t>Why do we need them?  What is the point of having a role description? Well  firstly, consider why  you need  a volunteer? </a:t>
            </a:r>
          </a:p>
          <a:p>
            <a:pPr eaLnBrk="1" hangingPunct="1"/>
            <a:endParaRPr lang="en-AU" altLang="en-US" dirty="0"/>
          </a:p>
          <a:p>
            <a:pPr eaLnBrk="1" hangingPunct="1"/>
            <a:r>
              <a:rPr lang="en-AU" altLang="en-US" dirty="0"/>
              <a:t>Then,  consider  how will you ensure the volunteer will follow your policies and procedures  and undertake the tasks you want them to?</a:t>
            </a:r>
          </a:p>
          <a:p>
            <a:pPr eaLnBrk="1" hangingPunct="1"/>
            <a:endParaRPr lang="en-AU" altLang="en-US" dirty="0"/>
          </a:p>
          <a:p>
            <a:pPr eaLnBrk="1" hangingPunct="1"/>
            <a:r>
              <a:rPr lang="en-AU" altLang="en-US" dirty="0"/>
              <a:t>A written  volunteer role description is an important part in human resource  management </a:t>
            </a:r>
            <a:r>
              <a:rPr lang="en-AU" altLang="en-US" b="1" i="1" dirty="0"/>
              <a:t>and there should be one for every volunteer position</a:t>
            </a:r>
            <a:r>
              <a:rPr lang="en-AU" altLang="en-US" dirty="0"/>
              <a:t>, no matter how big or small. </a:t>
            </a:r>
          </a:p>
          <a:p>
            <a:pPr eaLnBrk="1" hangingPunct="1"/>
            <a:r>
              <a:rPr lang="en-AU" altLang="en-US" dirty="0"/>
              <a:t>The advantage of written Volunteer Role Description is that </a:t>
            </a:r>
            <a:r>
              <a:rPr lang="en-AU" altLang="en-US" b="1" i="1" dirty="0"/>
              <a:t>the duties, expectations and responsibilities of both the volunteer and the organisation are outlined clearly.</a:t>
            </a:r>
          </a:p>
          <a:p>
            <a:pPr eaLnBrk="1" hangingPunct="1"/>
            <a:r>
              <a:rPr lang="en-AU" altLang="en-US" dirty="0"/>
              <a:t>It’s also the  </a:t>
            </a:r>
            <a:r>
              <a:rPr lang="en-AU" altLang="en-US" b="1" dirty="0"/>
              <a:t>first step in comprehensive risk management</a:t>
            </a:r>
          </a:p>
          <a:p>
            <a:pPr eaLnBrk="1" hangingPunct="1">
              <a:buFont typeface="Wingdings" panose="05000000000000000000" pitchFamily="2" charset="2"/>
              <a:buNone/>
            </a:pPr>
            <a:r>
              <a:rPr lang="en-US" altLang="en-US" dirty="0"/>
              <a:t>Why so you may ask?</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Often when I speak to community organisation reps who are expressing difficulties or frustrations with their volunteers, especially their level of commitment, - sometimes the volunteers are  so eager to assist that they are arriving early, or the volunteer is stepping on other toes as they are doing extra duties, </a:t>
            </a:r>
          </a:p>
          <a:p>
            <a:pPr eaLnBrk="1" hangingPunct="1">
              <a:buFont typeface="Wingdings" panose="05000000000000000000" pitchFamily="2" charset="2"/>
              <a:buNone/>
            </a:pPr>
            <a:r>
              <a:rPr lang="en-US" altLang="en-US" dirty="0"/>
              <a:t>I ask, have they got a position description outlining their role?  The response is no! ….haven’t had time ….  </a:t>
            </a:r>
          </a:p>
          <a:p>
            <a:pPr eaLnBrk="1" hangingPunct="1">
              <a:buFont typeface="Wingdings" panose="05000000000000000000" pitchFamily="2" charset="2"/>
              <a:buNone/>
            </a:pPr>
            <a:r>
              <a:rPr lang="en-US" altLang="en-US" dirty="0"/>
              <a:t>Well .. …  volunteers need to know their boundaries.</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Hence we have developed a workshop about designing volunteer position descriptions which add value!</a:t>
            </a:r>
          </a:p>
          <a:p>
            <a:pPr eaLnBrk="1" hangingPunct="1">
              <a:buFont typeface="Wingdings" panose="05000000000000000000" pitchFamily="2" charset="2"/>
              <a:buChar char="Ø"/>
            </a:pPr>
            <a:endParaRPr lang="en-US" altLang="en-US" dirty="0"/>
          </a:p>
          <a:p>
            <a:pPr eaLnBrk="1" hangingPunct="1">
              <a:buFont typeface="Wingdings" panose="05000000000000000000" pitchFamily="2" charset="2"/>
              <a:buChar char="Ø"/>
            </a:pPr>
            <a:r>
              <a:rPr lang="en-US" altLang="en-US" dirty="0"/>
              <a:t>Important components of a volunteer role description are:  ( as listed) </a:t>
            </a:r>
          </a:p>
          <a:p>
            <a:pPr eaLnBrk="1" hangingPunct="1">
              <a:buFont typeface="Wingdings" panose="05000000000000000000" pitchFamily="2" charset="2"/>
              <a:buChar char="Ø"/>
            </a:pPr>
            <a:endParaRPr lang="en-US" altLang="en-US" dirty="0"/>
          </a:p>
          <a:p>
            <a:pPr eaLnBrk="1" hangingPunct="1">
              <a:buFont typeface="Wingdings" panose="05000000000000000000" pitchFamily="2" charset="2"/>
              <a:buChar char="Ø"/>
            </a:pPr>
            <a:r>
              <a:rPr lang="en-US" altLang="en-US" dirty="0"/>
              <a:t> Volunteer Role title</a:t>
            </a:r>
          </a:p>
          <a:p>
            <a:pPr eaLnBrk="1" hangingPunct="1">
              <a:buFont typeface="Wingdings" panose="05000000000000000000" pitchFamily="2" charset="2"/>
              <a:buChar char="Ø"/>
            </a:pPr>
            <a:r>
              <a:rPr lang="en-US" altLang="en-US" dirty="0"/>
              <a:t>Purpose of the position /role</a:t>
            </a:r>
          </a:p>
          <a:p>
            <a:pPr eaLnBrk="1" hangingPunct="1">
              <a:buFont typeface="Wingdings" panose="05000000000000000000" pitchFamily="2" charset="2"/>
              <a:buChar char="Ø"/>
            </a:pPr>
            <a:r>
              <a:rPr lang="en-US" altLang="en-US" dirty="0"/>
              <a:t>Immediate supervisor / support person</a:t>
            </a:r>
          </a:p>
          <a:p>
            <a:pPr eaLnBrk="1" hangingPunct="1">
              <a:buFont typeface="Wingdings" panose="05000000000000000000" pitchFamily="2" charset="2"/>
              <a:buChar char="Ø"/>
            </a:pPr>
            <a:r>
              <a:rPr lang="en-US" altLang="en-US" dirty="0"/>
              <a:t>Benefit to volunteer</a:t>
            </a:r>
          </a:p>
          <a:p>
            <a:pPr eaLnBrk="1" hangingPunct="1">
              <a:buFont typeface="Wingdings" panose="05000000000000000000" pitchFamily="2" charset="2"/>
              <a:buChar char="Ø"/>
            </a:pPr>
            <a:r>
              <a:rPr lang="en-US" altLang="en-US" dirty="0"/>
              <a:t>Qualifications &amp; specialist skills required</a:t>
            </a:r>
          </a:p>
          <a:p>
            <a:pPr eaLnBrk="1" hangingPunct="1">
              <a:buFont typeface="Wingdings" panose="05000000000000000000" pitchFamily="2" charset="2"/>
              <a:buChar char="Ø"/>
            </a:pPr>
            <a:r>
              <a:rPr lang="en-US" altLang="en-US" dirty="0"/>
              <a:t>Responsibilities &amp; tasks</a:t>
            </a:r>
          </a:p>
          <a:p>
            <a:pPr eaLnBrk="1" hangingPunct="1">
              <a:buFont typeface="Wingdings" panose="05000000000000000000" pitchFamily="2" charset="2"/>
              <a:buChar char="Ø"/>
            </a:pPr>
            <a:r>
              <a:rPr lang="en-US" altLang="en-US" dirty="0"/>
              <a:t>Frequency of volunteer requirement</a:t>
            </a:r>
          </a:p>
          <a:p>
            <a:pPr eaLnBrk="1" hangingPunct="1">
              <a:buFont typeface="Wingdings" panose="05000000000000000000" pitchFamily="2" charset="2"/>
              <a:buChar char="Ø"/>
            </a:pPr>
            <a:r>
              <a:rPr lang="en-US" altLang="en-US" dirty="0"/>
              <a:t>Absence protocols</a:t>
            </a:r>
            <a:endParaRPr lang="en-AU" altLang="en-US" dirty="0"/>
          </a:p>
          <a:p>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5</a:t>
            </a:fld>
            <a:endParaRPr lang="en-AU" dirty="0"/>
          </a:p>
        </p:txBody>
      </p:sp>
    </p:spTree>
    <p:extLst>
      <p:ext uri="{BB962C8B-B14F-4D97-AF65-F5344CB8AC3E}">
        <p14:creationId xmlns:p14="http://schemas.microsoft.com/office/powerpoint/2010/main" val="416961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begin to look for new committee members lets look at some of the barriers that you could face finding them.</a:t>
            </a:r>
          </a:p>
          <a:p>
            <a:endParaRPr lang="en-AU" dirty="0"/>
          </a:p>
          <a:p>
            <a:r>
              <a:rPr lang="en-AU" dirty="0"/>
              <a:t>That’s a lot of barriers so it is important to plan  first. </a:t>
            </a:r>
          </a:p>
          <a:p>
            <a:r>
              <a:rPr lang="en-AU" dirty="0"/>
              <a:t>Determine what you will say to counteract each of the above</a:t>
            </a:r>
          </a:p>
          <a:p>
            <a:r>
              <a:rPr lang="en-AU" dirty="0"/>
              <a:t>e.g.  The positives  about your organisation, what your committee does to make it so good. </a:t>
            </a:r>
          </a:p>
          <a:p>
            <a:r>
              <a:rPr lang="en-AU" dirty="0"/>
              <a:t>How do you advertise / promote and is there a better way</a:t>
            </a:r>
          </a:p>
          <a:p>
            <a:r>
              <a:rPr lang="en-AU" dirty="0"/>
              <a:t>Please don’t ever take on board someone who is definitely not right for the role</a:t>
            </a:r>
          </a:p>
          <a:p>
            <a:r>
              <a:rPr lang="en-AU" dirty="0"/>
              <a:t>Stand by your recruitment promises</a:t>
            </a:r>
          </a:p>
          <a:p>
            <a:r>
              <a:rPr lang="en-AU" dirty="0"/>
              <a:t>Ask why people are leaving.  What can be adjusted? Are there personality clashes. </a:t>
            </a:r>
          </a:p>
          <a:p>
            <a:r>
              <a:rPr lang="en-AU" dirty="0"/>
              <a:t>Is the a problem between old committee members and new committee members.  Are the new members being undermined as they try new ideas and make changes.</a:t>
            </a:r>
          </a:p>
          <a:p>
            <a:r>
              <a:rPr lang="en-AU" dirty="0"/>
              <a:t>. </a:t>
            </a:r>
          </a:p>
        </p:txBody>
      </p:sp>
      <p:sp>
        <p:nvSpPr>
          <p:cNvPr id="4" name="Slide Number Placeholder 3"/>
          <p:cNvSpPr>
            <a:spLocks noGrp="1"/>
          </p:cNvSpPr>
          <p:nvPr>
            <p:ph type="sldNum" sz="quarter" idx="5"/>
          </p:nvPr>
        </p:nvSpPr>
        <p:spPr/>
        <p:txBody>
          <a:bodyPr/>
          <a:lstStyle/>
          <a:p>
            <a:fld id="{5AF794FD-41B6-4D9D-9CC7-5A66E703865D}" type="slidenum">
              <a:rPr lang="en-AU" smtClean="0"/>
              <a:t>6</a:t>
            </a:fld>
            <a:endParaRPr lang="en-AU" dirty="0"/>
          </a:p>
        </p:txBody>
      </p:sp>
    </p:spTree>
    <p:extLst>
      <p:ext uri="{BB962C8B-B14F-4D97-AF65-F5344CB8AC3E}">
        <p14:creationId xmlns:p14="http://schemas.microsoft.com/office/powerpoint/2010/main" val="163825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solidFill>
                  <a:schemeClr val="tx1">
                    <a:lumMod val="75000"/>
                    <a:lumOff val="25000"/>
                  </a:schemeClr>
                </a:solidFill>
              </a:rPr>
              <a:t>Understanding why people volunteer is important ( wanting to know why the volunteer shows you care and gives you an advantage over other NFP’s) </a:t>
            </a:r>
          </a:p>
          <a:p>
            <a:pPr>
              <a:defRPr/>
            </a:pPr>
            <a:r>
              <a:rPr lang="en-AU" dirty="0">
                <a:solidFill>
                  <a:schemeClr val="tx1">
                    <a:lumMod val="75000"/>
                    <a:lumOff val="25000"/>
                  </a:schemeClr>
                </a:solidFill>
              </a:rPr>
              <a:t>Volunteering is personal and motivations differ. </a:t>
            </a:r>
          </a:p>
          <a:p>
            <a:pPr>
              <a:defRPr/>
            </a:pPr>
            <a:r>
              <a:rPr lang="en-AU" dirty="0">
                <a:solidFill>
                  <a:schemeClr val="tx1">
                    <a:lumMod val="75000"/>
                    <a:lumOff val="25000"/>
                  </a:schemeClr>
                </a:solidFill>
              </a:rPr>
              <a:t> They include:</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Support personal goals</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Because someone you know volunteers</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Build social networks and connectedness</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Affinity with causes and issues</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Belief they can make a difference</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Sense of purpose and empowerment</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Sense of satisfaction, pride and accomplishment</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Skill  utilisation, development and transfer</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Work preparedness</a:t>
            </a:r>
          </a:p>
          <a:p>
            <a:pPr marL="347049" indent="-347049">
              <a:buClr>
                <a:schemeClr val="accent2"/>
              </a:buClr>
              <a:buFont typeface="Arial" panose="020B0604020202020204" pitchFamily="34" charset="0"/>
              <a:buChar char="•"/>
              <a:defRPr/>
            </a:pPr>
            <a:r>
              <a:rPr lang="en-AU" dirty="0">
                <a:solidFill>
                  <a:schemeClr val="tx1">
                    <a:lumMod val="75000"/>
                    <a:lumOff val="25000"/>
                  </a:schemeClr>
                </a:solidFill>
              </a:rPr>
              <a:t>Contribute and connect to the community</a:t>
            </a:r>
            <a:endParaRPr lang="en-AU" dirty="0"/>
          </a:p>
          <a:p>
            <a:endParaRPr lang="en-AU" dirty="0"/>
          </a:p>
        </p:txBody>
      </p:sp>
      <p:sp>
        <p:nvSpPr>
          <p:cNvPr id="4" name="Slide Number Placeholder 3"/>
          <p:cNvSpPr>
            <a:spLocks noGrp="1"/>
          </p:cNvSpPr>
          <p:nvPr>
            <p:ph type="sldNum" sz="quarter" idx="5"/>
          </p:nvPr>
        </p:nvSpPr>
        <p:spPr/>
        <p:txBody>
          <a:bodyPr/>
          <a:lstStyle/>
          <a:p>
            <a:fld id="{5AF794FD-41B6-4D9D-9CC7-5A66E703865D}" type="slidenum">
              <a:rPr lang="en-AU" smtClean="0"/>
              <a:t>7</a:t>
            </a:fld>
            <a:endParaRPr lang="en-AU" dirty="0"/>
          </a:p>
        </p:txBody>
      </p:sp>
    </p:spTree>
    <p:extLst>
      <p:ext uri="{BB962C8B-B14F-4D97-AF65-F5344CB8AC3E}">
        <p14:creationId xmlns:p14="http://schemas.microsoft.com/office/powerpoint/2010/main" val="96680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committee has its stalwarts.  People who have been on the committee and lead the club or group/ organisation for many years.  </a:t>
            </a:r>
          </a:p>
          <a:p>
            <a:r>
              <a:rPr lang="en-AU" dirty="0"/>
              <a:t>But now is the time for every not for profit organisation to be considering Succession planning  ….. for new blood which will bring new ideas, changes to the leadership and ongoing life  to the organisation. ‘</a:t>
            </a:r>
          </a:p>
          <a:p>
            <a:r>
              <a:rPr lang="en-AU" dirty="0"/>
              <a:t>So where do we find these new committee members. </a:t>
            </a:r>
          </a:p>
          <a:p>
            <a:r>
              <a:rPr lang="en-AU" dirty="0"/>
              <a:t>Look around your community,  who lives in it </a:t>
            </a:r>
          </a:p>
          <a:p>
            <a:r>
              <a:rPr lang="en-AU" dirty="0"/>
              <a:t>Look at the people who are your members, service receivers , and if your into sport, look at the players.   </a:t>
            </a:r>
          </a:p>
          <a:p>
            <a:r>
              <a:rPr lang="en-AU" dirty="0"/>
              <a:t>Ask them to  attend committee meetings as non voting members so they can learn about what goes on to keep the team playing.  Don’t forget the coach, captains and even your juniors.  Get them involved  in helping around the club while they are young.  Imagine the impact of a junior player  they find themselves helping out beside the coach or captain.. </a:t>
            </a:r>
          </a:p>
          <a:p>
            <a:endParaRPr lang="en-AU" dirty="0"/>
          </a:p>
          <a:p>
            <a:r>
              <a:rPr lang="en-AU" dirty="0"/>
              <a:t>Be proactive and ask  people to  stand for committee</a:t>
            </a:r>
          </a:p>
        </p:txBody>
      </p:sp>
      <p:sp>
        <p:nvSpPr>
          <p:cNvPr id="4" name="Slide Number Placeholder 3"/>
          <p:cNvSpPr>
            <a:spLocks noGrp="1"/>
          </p:cNvSpPr>
          <p:nvPr>
            <p:ph type="sldNum" sz="quarter" idx="5"/>
          </p:nvPr>
        </p:nvSpPr>
        <p:spPr/>
        <p:txBody>
          <a:bodyPr/>
          <a:lstStyle/>
          <a:p>
            <a:fld id="{5AF794FD-41B6-4D9D-9CC7-5A66E703865D}" type="slidenum">
              <a:rPr lang="en-AU" smtClean="0"/>
              <a:t>8</a:t>
            </a:fld>
            <a:endParaRPr lang="en-AU" dirty="0"/>
          </a:p>
        </p:txBody>
      </p:sp>
    </p:spTree>
    <p:extLst>
      <p:ext uri="{BB962C8B-B14F-4D97-AF65-F5344CB8AC3E}">
        <p14:creationId xmlns:p14="http://schemas.microsoft.com/office/powerpoint/2010/main" val="302087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Interview and screening </a:t>
            </a:r>
          </a:p>
          <a:p>
            <a:r>
              <a:rPr lang="en-AU" dirty="0"/>
              <a:t>This puts an order to selecting and confirming  that the applicant meets the criteria of the volunteer committee role </a:t>
            </a:r>
          </a:p>
          <a:p>
            <a:r>
              <a:rPr lang="en-AU" dirty="0"/>
              <a:t>This helps to ensure that legal requirements are covered and demonstrates that Risk Management protocols are completed  within the provenance of Good governances  </a:t>
            </a:r>
          </a:p>
        </p:txBody>
      </p:sp>
      <p:sp>
        <p:nvSpPr>
          <p:cNvPr id="4" name="Slide Number Placeholder 3"/>
          <p:cNvSpPr>
            <a:spLocks noGrp="1"/>
          </p:cNvSpPr>
          <p:nvPr>
            <p:ph type="sldNum" sz="quarter" idx="5"/>
          </p:nvPr>
        </p:nvSpPr>
        <p:spPr/>
        <p:txBody>
          <a:bodyPr/>
          <a:lstStyle/>
          <a:p>
            <a:fld id="{5AF794FD-41B6-4D9D-9CC7-5A66E703865D}" type="slidenum">
              <a:rPr lang="en-AU" smtClean="0"/>
              <a:t>9</a:t>
            </a:fld>
            <a:endParaRPr lang="en-AU" dirty="0"/>
          </a:p>
        </p:txBody>
      </p:sp>
    </p:spTree>
    <p:extLst>
      <p:ext uri="{BB962C8B-B14F-4D97-AF65-F5344CB8AC3E}">
        <p14:creationId xmlns:p14="http://schemas.microsoft.com/office/powerpoint/2010/main" val="171741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77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90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26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8443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015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245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84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79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04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8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837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38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9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819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7190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843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05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56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814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557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4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9770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12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52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976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48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03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43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17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18412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67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5FDFCE9D-6F8A-47FD-A642-FF8BE625E775"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cid:5FDFCE9D-6F8A-47FD-A642-FF8BE625E775"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3AF4-FEFB-0E23-716D-4D0A9DA42B2B}"/>
              </a:ext>
            </a:extLst>
          </p:cNvPr>
          <p:cNvSpPr>
            <a:spLocks noGrp="1"/>
          </p:cNvSpPr>
          <p:nvPr>
            <p:ph type="ctrTitle"/>
          </p:nvPr>
        </p:nvSpPr>
        <p:spPr>
          <a:xfrm>
            <a:off x="647701" y="1454964"/>
            <a:ext cx="6255561" cy="3308840"/>
          </a:xfrm>
        </p:spPr>
        <p:txBody>
          <a:bodyPr>
            <a:normAutofit fontScale="90000"/>
          </a:bodyPr>
          <a:lstStyle/>
          <a:p>
            <a:pPr>
              <a:lnSpc>
                <a:spcPct val="90000"/>
              </a:lnSpc>
            </a:pPr>
            <a:r>
              <a:rPr lang="en-AU" sz="4800" dirty="0"/>
              <a:t>Successful Volunteer Engagement for Committees </a:t>
            </a:r>
            <a:br>
              <a:rPr lang="en-AU" sz="4800" dirty="0"/>
            </a:br>
            <a:br>
              <a:rPr lang="en-AU" sz="4800" dirty="0"/>
            </a:br>
            <a:endParaRPr lang="en-AU" sz="4800" dirty="0"/>
          </a:p>
        </p:txBody>
      </p:sp>
      <p:sp>
        <p:nvSpPr>
          <p:cNvPr id="3" name="Subtitle 2">
            <a:extLst>
              <a:ext uri="{FF2B5EF4-FFF2-40B4-BE49-F238E27FC236}">
                <a16:creationId xmlns:a16="http://schemas.microsoft.com/office/drawing/2014/main" id="{7FF9CD15-5C53-085B-B6F0-6DCDF90BEAF0}"/>
              </a:ext>
            </a:extLst>
          </p:cNvPr>
          <p:cNvSpPr>
            <a:spLocks noGrp="1"/>
          </p:cNvSpPr>
          <p:nvPr>
            <p:ph type="subTitle" idx="1"/>
          </p:nvPr>
        </p:nvSpPr>
        <p:spPr>
          <a:xfrm>
            <a:off x="647701" y="4763803"/>
            <a:ext cx="6255561" cy="1464378"/>
          </a:xfrm>
        </p:spPr>
        <p:txBody>
          <a:bodyPr>
            <a:normAutofit/>
          </a:bodyPr>
          <a:lstStyle/>
          <a:p>
            <a:endParaRPr lang="en-AU" dirty="0"/>
          </a:p>
        </p:txBody>
      </p:sp>
      <p:pic>
        <p:nvPicPr>
          <p:cNvPr id="13" name="Picture 4" descr="Hands holding each other's wrists and interlinked to form a circle">
            <a:extLst>
              <a:ext uri="{FF2B5EF4-FFF2-40B4-BE49-F238E27FC236}">
                <a16:creationId xmlns:a16="http://schemas.microsoft.com/office/drawing/2014/main" id="{79D255F7-1458-A76B-D17A-D0AD4E0E6FA0}"/>
              </a:ext>
            </a:extLst>
          </p:cNvPr>
          <p:cNvPicPr>
            <a:picLocks noChangeAspect="1"/>
          </p:cNvPicPr>
          <p:nvPr/>
        </p:nvPicPr>
        <p:blipFill rotWithShape="1">
          <a:blip r:embed="rId4"/>
          <a:srcRect l="29691" r="25199" b="-1"/>
          <a:stretch/>
        </p:blipFill>
        <p:spPr>
          <a:xfrm>
            <a:off x="7557315" y="10"/>
            <a:ext cx="4634685" cy="6857990"/>
          </a:xfrm>
          <a:prstGeom prst="rect">
            <a:avLst/>
          </a:prstGeom>
        </p:spPr>
      </p:pic>
      <p:sp>
        <p:nvSpPr>
          <p:cNvPr id="19" name="Rectangle 18">
            <a:extLst>
              <a:ext uri="{FF2B5EF4-FFF2-40B4-BE49-F238E27FC236}">
                <a16:creationId xmlns:a16="http://schemas.microsoft.com/office/drawing/2014/main" id="{DEC9835E-03D3-4D0F-9408-14C8B62C0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F191D09-9890-8095-DD4B-E592E671ABAC}"/>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l="15431" t="23247" r="15431" b="19839"/>
          <a:stretch>
            <a:fillRect/>
          </a:stretch>
        </p:blipFill>
        <p:spPr bwMode="auto">
          <a:xfrm>
            <a:off x="691738" y="4800600"/>
            <a:ext cx="1693885" cy="1394396"/>
          </a:xfrm>
          <a:prstGeom prst="rect">
            <a:avLst/>
          </a:prstGeom>
          <a:noFill/>
          <a:extLst>
            <a:ext uri="{53640926-AAD7-44D8-BBD7-CCE9431645EC}">
              <a14:shadowObscured xmlns:a14="http://schemas.microsoft.com/office/drawing/2010/main"/>
            </a:ext>
          </a:extLst>
        </p:spPr>
      </p:pic>
      <p:pic>
        <p:nvPicPr>
          <p:cNvPr id="5" name="Picture 2" descr="Mildura Council Logo - Cities Power Partnership">
            <a:extLst>
              <a:ext uri="{FF2B5EF4-FFF2-40B4-BE49-F238E27FC236}">
                <a16:creationId xmlns:a16="http://schemas.microsoft.com/office/drawing/2014/main" id="{A58AACE5-8B6F-48DB-F16D-9308A972D9F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43311" y="4842828"/>
            <a:ext cx="3253359" cy="13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8DBFBF-B0E6-90D3-8A86-5CFC7C657B7B}"/>
              </a:ext>
            </a:extLst>
          </p:cNvPr>
          <p:cNvSpPr>
            <a:spLocks noGrp="1"/>
          </p:cNvSpPr>
          <p:nvPr>
            <p:ph type="title"/>
          </p:nvPr>
        </p:nvSpPr>
        <p:spPr>
          <a:xfrm>
            <a:off x="1103312" y="452718"/>
            <a:ext cx="8947522" cy="1400530"/>
          </a:xfrm>
        </p:spPr>
        <p:txBody>
          <a:bodyPr anchor="ctr">
            <a:normAutofit/>
          </a:bodyPr>
          <a:lstStyle/>
          <a:p>
            <a:r>
              <a:rPr lang="en-AU" dirty="0">
                <a:solidFill>
                  <a:srgbClr val="FFFFFF"/>
                </a:solidFill>
              </a:rPr>
              <a:t>Risks of a poor Onboarding</a:t>
            </a:r>
          </a:p>
        </p:txBody>
      </p:sp>
      <p:sp>
        <p:nvSpPr>
          <p:cNvPr id="3" name="Content Placeholder 2">
            <a:extLst>
              <a:ext uri="{FF2B5EF4-FFF2-40B4-BE49-F238E27FC236}">
                <a16:creationId xmlns:a16="http://schemas.microsoft.com/office/drawing/2014/main" id="{36AEEADE-659C-8F82-9E9B-1A0A143C3CC3}"/>
              </a:ext>
            </a:extLst>
          </p:cNvPr>
          <p:cNvSpPr>
            <a:spLocks noGrp="1"/>
          </p:cNvSpPr>
          <p:nvPr>
            <p:ph idx="1"/>
          </p:nvPr>
        </p:nvSpPr>
        <p:spPr>
          <a:xfrm>
            <a:off x="1103312" y="2763520"/>
            <a:ext cx="9626601" cy="3484879"/>
          </a:xfrm>
        </p:spPr>
        <p:txBody>
          <a:bodyPr>
            <a:normAutofit/>
          </a:bodyPr>
          <a:lstStyle/>
          <a:p>
            <a:pPr>
              <a:buFont typeface="Wingdings" panose="05000000000000000000" pitchFamily="2" charset="2"/>
              <a:buChar char="§"/>
            </a:pPr>
            <a:r>
              <a:rPr lang="en-AU" b="1" dirty="0"/>
              <a:t>Volunteers not meeting duty of care</a:t>
            </a:r>
          </a:p>
          <a:p>
            <a:pPr>
              <a:buFont typeface="Wingdings" panose="05000000000000000000" pitchFamily="2" charset="2"/>
              <a:buChar char="§"/>
            </a:pPr>
            <a:r>
              <a:rPr lang="en-AU" b="1" dirty="0"/>
              <a:t>OHS incidents and risks</a:t>
            </a:r>
          </a:p>
          <a:p>
            <a:pPr>
              <a:buFont typeface="Wingdings" panose="05000000000000000000" pitchFamily="2" charset="2"/>
              <a:buChar char="§"/>
            </a:pPr>
            <a:r>
              <a:rPr lang="en-AU" b="1" dirty="0"/>
              <a:t>Other legislative breaches (e.g. sexual harassment)</a:t>
            </a:r>
          </a:p>
          <a:p>
            <a:pPr>
              <a:buFont typeface="Wingdings" panose="05000000000000000000" pitchFamily="2" charset="2"/>
              <a:buChar char="§"/>
            </a:pPr>
            <a:r>
              <a:rPr lang="en-AU" b="1" dirty="0"/>
              <a:t>Poor retention of volunteers</a:t>
            </a:r>
          </a:p>
          <a:p>
            <a:pPr>
              <a:buFont typeface="Wingdings" panose="05000000000000000000" pitchFamily="2" charset="2"/>
              <a:buChar char="§"/>
            </a:pPr>
            <a:r>
              <a:rPr lang="en-AU" b="1" dirty="0"/>
              <a:t>Poor volunteer work satisfaction</a:t>
            </a:r>
          </a:p>
          <a:p>
            <a:pPr>
              <a:buFont typeface="Wingdings" panose="05000000000000000000" pitchFamily="2" charset="2"/>
              <a:buChar char="§"/>
            </a:pPr>
            <a:r>
              <a:rPr lang="en-AU" b="1" dirty="0"/>
              <a:t>Weakened organisational brand and reputation which lead to challenges with recruitment</a:t>
            </a:r>
          </a:p>
          <a:p>
            <a:endParaRPr lang="en-AU" dirty="0"/>
          </a:p>
        </p:txBody>
      </p:sp>
    </p:spTree>
    <p:extLst>
      <p:ext uri="{BB962C8B-B14F-4D97-AF65-F5344CB8AC3E}">
        <p14:creationId xmlns:p14="http://schemas.microsoft.com/office/powerpoint/2010/main" val="37253852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AF12EC9-8ECF-1BBD-B128-45395C4E5A4A}"/>
              </a:ext>
            </a:extLst>
          </p:cNvPr>
          <p:cNvSpPr>
            <a:spLocks noGrp="1"/>
          </p:cNvSpPr>
          <p:nvPr>
            <p:ph type="title"/>
          </p:nvPr>
        </p:nvSpPr>
        <p:spPr>
          <a:xfrm>
            <a:off x="648930" y="629267"/>
            <a:ext cx="9252154" cy="1016654"/>
          </a:xfrm>
        </p:spPr>
        <p:txBody>
          <a:bodyPr>
            <a:normAutofit/>
          </a:bodyPr>
          <a:lstStyle/>
          <a:p>
            <a:pPr>
              <a:lnSpc>
                <a:spcPct val="90000"/>
              </a:lnSpc>
            </a:pPr>
            <a:r>
              <a:rPr lang="en-AU" sz="3300" dirty="0"/>
              <a:t>Succession Planning </a:t>
            </a: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AE839CE8-52A7-A2C6-D2F9-554D0605B645}"/>
              </a:ext>
            </a:extLst>
          </p:cNvPr>
          <p:cNvSpPr>
            <a:spLocks noGrp="1"/>
          </p:cNvSpPr>
          <p:nvPr>
            <p:ph idx="1"/>
          </p:nvPr>
        </p:nvSpPr>
        <p:spPr>
          <a:xfrm>
            <a:off x="648931" y="2548281"/>
            <a:ext cx="6164464" cy="3658689"/>
          </a:xfrm>
        </p:spPr>
        <p:txBody>
          <a:bodyPr>
            <a:normAutofit/>
          </a:bodyPr>
          <a:lstStyle/>
          <a:p>
            <a:pPr>
              <a:spcBef>
                <a:spcPts val="0"/>
              </a:spcBef>
              <a:spcAft>
                <a:spcPts val="640"/>
              </a:spcAft>
            </a:pPr>
            <a:endParaRPr lang="en-AU" dirty="0">
              <a:solidFill>
                <a:schemeClr val="bg1"/>
              </a:solidFill>
              <a:latin typeface="Glacial Indifference" panose="020B0604020202020204" charset="0"/>
            </a:endParaRPr>
          </a:p>
          <a:p>
            <a:pPr>
              <a:spcBef>
                <a:spcPts val="0"/>
              </a:spcBef>
              <a:spcAft>
                <a:spcPts val="640"/>
              </a:spcAft>
            </a:pPr>
            <a:r>
              <a:rPr lang="en-AU" dirty="0">
                <a:solidFill>
                  <a:schemeClr val="bg1"/>
                </a:solidFill>
                <a:latin typeface="Glacial Indifference" panose="020B0604020202020204" charset="0"/>
              </a:rPr>
              <a:t>We aren’t moving committee members on</a:t>
            </a:r>
          </a:p>
          <a:p>
            <a:pPr>
              <a:spcBef>
                <a:spcPts val="0"/>
              </a:spcBef>
              <a:spcAft>
                <a:spcPts val="640"/>
              </a:spcAft>
            </a:pPr>
            <a:r>
              <a:rPr lang="en-AU" dirty="0">
                <a:solidFill>
                  <a:schemeClr val="bg1"/>
                </a:solidFill>
                <a:latin typeface="Glacial Indifference" panose="020B0604020202020204" charset="0"/>
              </a:rPr>
              <a:t>Gaining new blood to bring new ideas, changes to leadership</a:t>
            </a:r>
          </a:p>
          <a:p>
            <a:pPr>
              <a:spcBef>
                <a:spcPts val="0"/>
              </a:spcBef>
              <a:spcAft>
                <a:spcPts val="640"/>
              </a:spcAft>
            </a:pPr>
            <a:r>
              <a:rPr lang="en-AU" dirty="0">
                <a:solidFill>
                  <a:schemeClr val="bg1"/>
                </a:solidFill>
                <a:latin typeface="Glacial Indifference" panose="020B0604020202020204" charset="0"/>
              </a:rPr>
              <a:t>New Life and ongoing progression</a:t>
            </a:r>
          </a:p>
          <a:p>
            <a:pPr>
              <a:spcBef>
                <a:spcPts val="0"/>
              </a:spcBef>
              <a:spcAft>
                <a:spcPts val="640"/>
              </a:spcAft>
            </a:pPr>
            <a:r>
              <a:rPr lang="en-AU" dirty="0">
                <a:solidFill>
                  <a:schemeClr val="bg1"/>
                </a:solidFill>
                <a:latin typeface="Glacial Indifference" panose="020B0604020202020204" charset="0"/>
              </a:rPr>
              <a:t>Look in your backyard</a:t>
            </a:r>
          </a:p>
          <a:p>
            <a:pPr>
              <a:spcBef>
                <a:spcPts val="0"/>
              </a:spcBef>
              <a:spcAft>
                <a:spcPts val="640"/>
              </a:spcAft>
            </a:pPr>
            <a:r>
              <a:rPr lang="en-AU" dirty="0">
                <a:solidFill>
                  <a:schemeClr val="bg1"/>
                </a:solidFill>
                <a:latin typeface="Glacial Indifference" panose="020B0604020202020204" charset="0"/>
              </a:rPr>
              <a:t>Give the young ones a go</a:t>
            </a:r>
          </a:p>
          <a:p>
            <a:pPr>
              <a:spcBef>
                <a:spcPts val="0"/>
              </a:spcBef>
              <a:spcAft>
                <a:spcPts val="640"/>
              </a:spcAft>
            </a:pPr>
            <a:r>
              <a:rPr lang="en-AU" dirty="0">
                <a:solidFill>
                  <a:schemeClr val="bg1"/>
                </a:solidFill>
                <a:latin typeface="Glacial Indifference" panose="020B0604020202020204" charset="0"/>
              </a:rPr>
              <a:t>Consider the diversity in your population</a:t>
            </a:r>
          </a:p>
          <a:p>
            <a:pPr>
              <a:spcBef>
                <a:spcPts val="0"/>
              </a:spcBef>
              <a:spcAft>
                <a:spcPts val="640"/>
              </a:spcAft>
            </a:pPr>
            <a:r>
              <a:rPr lang="en-AU" dirty="0">
                <a:solidFill>
                  <a:schemeClr val="bg1"/>
                </a:solidFill>
                <a:latin typeface="Glacial Indifference" panose="020B0604020202020204" charset="0"/>
              </a:rPr>
              <a:t>Accept that digital mediums are real now  </a:t>
            </a:r>
          </a:p>
          <a:p>
            <a:endParaRPr lang="en-AU" dirty="0">
              <a:solidFill>
                <a:schemeClr val="bg1"/>
              </a:solidFill>
            </a:endParaRPr>
          </a:p>
        </p:txBody>
      </p:sp>
      <p:pic>
        <p:nvPicPr>
          <p:cNvPr id="7" name="Graphic 6" descr="Person with Cane">
            <a:extLst>
              <a:ext uri="{FF2B5EF4-FFF2-40B4-BE49-F238E27FC236}">
                <a16:creationId xmlns:a16="http://schemas.microsoft.com/office/drawing/2014/main" id="{2AACE120-68F8-D101-E35F-43B3930EA6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5526" y="2926073"/>
            <a:ext cx="3276597" cy="3276597"/>
          </a:xfrm>
          <a:prstGeom prst="rect">
            <a:avLst/>
          </a:prstGeom>
          <a:effectLst/>
        </p:spPr>
      </p:pic>
    </p:spTree>
    <p:extLst>
      <p:ext uri="{BB962C8B-B14F-4D97-AF65-F5344CB8AC3E}">
        <p14:creationId xmlns:p14="http://schemas.microsoft.com/office/powerpoint/2010/main" val="245035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6D21-F074-4CD7-C428-A02D1ABF87FC}"/>
              </a:ext>
            </a:extLst>
          </p:cNvPr>
          <p:cNvSpPr>
            <a:spLocks noGrp="1"/>
          </p:cNvSpPr>
          <p:nvPr>
            <p:ph type="title"/>
          </p:nvPr>
        </p:nvSpPr>
        <p:spPr/>
        <p:txBody>
          <a:bodyPr/>
          <a:lstStyle/>
          <a:p>
            <a:r>
              <a:rPr lang="en-AU" dirty="0"/>
              <a:t>In summary </a:t>
            </a:r>
          </a:p>
        </p:txBody>
      </p:sp>
      <p:sp>
        <p:nvSpPr>
          <p:cNvPr id="3" name="Content Placeholder 2">
            <a:extLst>
              <a:ext uri="{FF2B5EF4-FFF2-40B4-BE49-F238E27FC236}">
                <a16:creationId xmlns:a16="http://schemas.microsoft.com/office/drawing/2014/main" id="{9CAB1413-3889-6223-8B01-47B4CBDA6ECA}"/>
              </a:ext>
            </a:extLst>
          </p:cNvPr>
          <p:cNvSpPr>
            <a:spLocks noGrp="1"/>
          </p:cNvSpPr>
          <p:nvPr>
            <p:ph idx="1"/>
          </p:nvPr>
        </p:nvSpPr>
        <p:spPr/>
        <p:txBody>
          <a:bodyPr/>
          <a:lstStyle/>
          <a:p>
            <a:r>
              <a:rPr lang="en-AU" dirty="0"/>
              <a:t>Volunteers bring great value to organisations</a:t>
            </a:r>
          </a:p>
          <a:p>
            <a:r>
              <a:rPr lang="en-AU" dirty="0"/>
              <a:t>Know who is in your community</a:t>
            </a:r>
          </a:p>
          <a:p>
            <a:r>
              <a:rPr lang="en-AU" dirty="0"/>
              <a:t>Encourage diversity  on your committee</a:t>
            </a:r>
          </a:p>
          <a:p>
            <a:r>
              <a:rPr lang="en-AU" dirty="0"/>
              <a:t>Target the right volunteer</a:t>
            </a:r>
          </a:p>
          <a:p>
            <a:r>
              <a:rPr lang="en-AU" dirty="0"/>
              <a:t>Learn to say NO</a:t>
            </a:r>
          </a:p>
          <a:p>
            <a:r>
              <a:rPr lang="en-AU" dirty="0"/>
              <a:t>Succession planning is vital</a:t>
            </a:r>
          </a:p>
          <a:p>
            <a:r>
              <a:rPr lang="en-AU" dirty="0"/>
              <a:t>Good governance is essential</a:t>
            </a:r>
          </a:p>
          <a:p>
            <a:endParaRPr lang="en-AU" dirty="0"/>
          </a:p>
          <a:p>
            <a:endParaRPr lang="en-AU" dirty="0"/>
          </a:p>
        </p:txBody>
      </p:sp>
    </p:spTree>
    <p:extLst>
      <p:ext uri="{BB962C8B-B14F-4D97-AF65-F5344CB8AC3E}">
        <p14:creationId xmlns:p14="http://schemas.microsoft.com/office/powerpoint/2010/main" val="22237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11BAAAF-A157-4158-9D02-4FA98E797D96}"/>
              </a:ext>
            </a:extLst>
          </p:cNvPr>
          <p:cNvSpPr>
            <a:spLocks noGrp="1"/>
          </p:cNvSpPr>
          <p:nvPr>
            <p:ph type="ctrTitle"/>
          </p:nvPr>
        </p:nvSpPr>
        <p:spPr>
          <a:xfrm>
            <a:off x="457200" y="4960137"/>
            <a:ext cx="7772400" cy="1463040"/>
          </a:xfrm>
        </p:spPr>
        <p:txBody>
          <a:bodyPr>
            <a:normAutofit/>
          </a:bodyPr>
          <a:lstStyle/>
          <a:p>
            <a:pPr algn="ctr"/>
            <a:r>
              <a:rPr lang="en-US" sz="2000" dirty="0">
                <a:solidFill>
                  <a:schemeClr val="tx1"/>
                </a:solidFill>
              </a:rPr>
              <a:t>You are invited to register to attend quarterly leadership meetings </a:t>
            </a:r>
            <a:br>
              <a:rPr lang="en-US" sz="2000" dirty="0">
                <a:solidFill>
                  <a:schemeClr val="tx1"/>
                </a:solidFill>
              </a:rPr>
            </a:br>
            <a:r>
              <a:rPr lang="en-US" sz="2000" dirty="0">
                <a:solidFill>
                  <a:schemeClr val="tx1"/>
                </a:solidFill>
              </a:rPr>
              <a:t>-  run by volunteering loddon mallee (VLM) project</a:t>
            </a:r>
            <a:br>
              <a:rPr lang="en-US" sz="2000" dirty="0">
                <a:solidFill>
                  <a:schemeClr val="tx1"/>
                </a:solidFill>
              </a:rPr>
            </a:br>
            <a:r>
              <a:rPr lang="en-US" sz="2000" dirty="0">
                <a:solidFill>
                  <a:schemeClr val="tx1"/>
                </a:solidFill>
              </a:rPr>
              <a:t>vlm@bgovolunteers.org.au</a:t>
            </a:r>
            <a:br>
              <a:rPr lang="en-US" sz="2000" dirty="0">
                <a:solidFill>
                  <a:schemeClr val="tx1"/>
                </a:solidFill>
              </a:rPr>
            </a:br>
            <a:br>
              <a:rPr lang="en-US" sz="2000" dirty="0">
                <a:solidFill>
                  <a:schemeClr val="tx1"/>
                </a:solidFill>
              </a:rPr>
            </a:br>
            <a:endParaRPr lang="en-AU" sz="2000" dirty="0">
              <a:solidFill>
                <a:schemeClr val="tx1"/>
              </a:solidFill>
            </a:endParaRPr>
          </a:p>
        </p:txBody>
      </p:sp>
      <p:sp>
        <p:nvSpPr>
          <p:cNvPr id="3" name="Subtitle 2">
            <a:extLst>
              <a:ext uri="{FF2B5EF4-FFF2-40B4-BE49-F238E27FC236}">
                <a16:creationId xmlns:a16="http://schemas.microsoft.com/office/drawing/2014/main" id="{65616407-80CD-4CF0-91D0-6AB10D2FF193}"/>
              </a:ext>
            </a:extLst>
          </p:cNvPr>
          <p:cNvSpPr>
            <a:spLocks noGrp="1"/>
          </p:cNvSpPr>
          <p:nvPr>
            <p:ph type="subTitle" idx="1"/>
          </p:nvPr>
        </p:nvSpPr>
        <p:spPr>
          <a:xfrm>
            <a:off x="8819534" y="4960137"/>
            <a:ext cx="2991465" cy="1463040"/>
          </a:xfrm>
        </p:spPr>
        <p:txBody>
          <a:bodyPr>
            <a:normAutofit/>
          </a:bodyPr>
          <a:lstStyle/>
          <a:p>
            <a:endParaRPr lang="en-AU" dirty="0">
              <a:solidFill>
                <a:srgbClr val="FFFFFF"/>
              </a:solidFill>
            </a:endParaRPr>
          </a:p>
        </p:txBody>
      </p:sp>
      <p:sp useBgFill="1">
        <p:nvSpPr>
          <p:cNvPr id="1033" name="Rectangle 103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026" name="Picture 2" descr="Mildura Council Logo - Cities Power Partnership">
            <a:extLst>
              <a:ext uri="{FF2B5EF4-FFF2-40B4-BE49-F238E27FC236}">
                <a16:creationId xmlns:a16="http://schemas.microsoft.com/office/drawing/2014/main" id="{4CC92121-D703-9958-0025-D875B1655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205200"/>
            <a:ext cx="5369052" cy="216104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9A1104-9B75-2A48-7CFC-3A2353FE815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5431" t="23247" r="15431" b="19839"/>
          <a:stretch>
            <a:fillRect/>
          </a:stretch>
        </p:blipFill>
        <p:spPr bwMode="auto">
          <a:xfrm>
            <a:off x="6820957" y="484632"/>
            <a:ext cx="4375858" cy="3602181"/>
          </a:xfrm>
          <a:prstGeom prst="rect">
            <a:avLst/>
          </a:prstGeom>
          <a:noFill/>
          <a:extLst>
            <a:ext uri="{53640926-AAD7-44D8-BBD7-CCE9431645EC}">
              <a14:shadowObscured xmlns:a14="http://schemas.microsoft.com/office/drawing/2010/main"/>
            </a:ext>
          </a:extLst>
        </p:spPr>
      </p:pic>
      <p:cxnSp>
        <p:nvCxnSpPr>
          <p:cNvPr id="1037" name="Straight Connector 103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4" name="Rectangle 23">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3B230837-F06C-0A65-4B9D-B7F77AE1632B}"/>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t>Definition of  Volunteering</a:t>
            </a:r>
          </a:p>
        </p:txBody>
      </p:sp>
      <p:sp>
        <p:nvSpPr>
          <p:cNvPr id="28" name="Rectangle 27">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9" name="Content Placeholder 8" descr="A picture containing drawing&#10;&#10;Description automatically generated">
            <a:extLst>
              <a:ext uri="{FF2B5EF4-FFF2-40B4-BE49-F238E27FC236}">
                <a16:creationId xmlns:a16="http://schemas.microsoft.com/office/drawing/2014/main" id="{F73E2940-4B5A-E982-5393-D5EF47DD2B98}"/>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53484" y="3254599"/>
            <a:ext cx="5451627" cy="2249381"/>
          </a:xfrm>
          <a:prstGeom prst="rect">
            <a:avLst/>
          </a:prstGeom>
          <a:effectLst/>
        </p:spPr>
      </p:pic>
      <p:sp>
        <p:nvSpPr>
          <p:cNvPr id="8" name="Content Placeholder 7">
            <a:extLst>
              <a:ext uri="{FF2B5EF4-FFF2-40B4-BE49-F238E27FC236}">
                <a16:creationId xmlns:a16="http://schemas.microsoft.com/office/drawing/2014/main" id="{D0A5D4AD-48F6-79E5-DEA5-B6A3A0FC7128}"/>
              </a:ext>
            </a:extLst>
          </p:cNvPr>
          <p:cNvSpPr>
            <a:spLocks noGrp="1"/>
          </p:cNvSpPr>
          <p:nvPr>
            <p:ph sz="quarter" idx="4"/>
          </p:nvPr>
        </p:nvSpPr>
        <p:spPr>
          <a:xfrm>
            <a:off x="6421089" y="2548281"/>
            <a:ext cx="5122606" cy="2960697"/>
          </a:xfrm>
        </p:spPr>
        <p:txBody>
          <a:bodyPr vert="horz" lIns="91440" tIns="45720" rIns="91440" bIns="45720" rtlCol="0">
            <a:normAutofit/>
          </a:bodyPr>
          <a:lstStyle/>
          <a:p>
            <a:pPr marL="0" indent="0" algn="ctr">
              <a:buClr>
                <a:schemeClr val="accent1"/>
              </a:buClr>
              <a:buNone/>
            </a:pPr>
            <a:r>
              <a:rPr lang="en-US" sz="2400" b="1" cap="none" dirty="0">
                <a:solidFill>
                  <a:schemeClr val="bg1"/>
                </a:solidFill>
                <a:effectLst/>
              </a:rPr>
              <a:t>Volunteering is time willingly given for the common good </a:t>
            </a:r>
            <a:br>
              <a:rPr lang="en-US" sz="2400" b="1" cap="none" dirty="0">
                <a:solidFill>
                  <a:schemeClr val="bg1"/>
                </a:solidFill>
                <a:effectLst/>
              </a:rPr>
            </a:br>
            <a:r>
              <a:rPr lang="en-US" sz="2400" b="1" cap="none" dirty="0">
                <a:solidFill>
                  <a:schemeClr val="bg1"/>
                </a:solidFill>
                <a:effectLst/>
              </a:rPr>
              <a:t>and without financial gain”</a:t>
            </a:r>
          </a:p>
          <a:p>
            <a:pPr marL="297180" indent="-297180">
              <a:buClr>
                <a:schemeClr val="accent1"/>
              </a:buClr>
            </a:pPr>
            <a:endParaRPr lang="en-US" cap="none" dirty="0">
              <a:solidFill>
                <a:schemeClr val="bg1"/>
              </a:solidFill>
              <a:effectLst/>
            </a:endParaRPr>
          </a:p>
          <a:p>
            <a:pPr marL="297180" indent="-297180">
              <a:buClr>
                <a:schemeClr val="accent1"/>
              </a:buClr>
            </a:pPr>
            <a:r>
              <a:rPr lang="en-US" cap="none" dirty="0">
                <a:solidFill>
                  <a:schemeClr val="bg1"/>
                </a:solidFill>
                <a:effectLst/>
              </a:rPr>
              <a:t>Volunteering Australia, July 2015</a:t>
            </a:r>
          </a:p>
          <a:p>
            <a:pPr>
              <a:buClr>
                <a:schemeClr val="accent1"/>
              </a:buClr>
            </a:pPr>
            <a:endParaRPr lang="en-US" dirty="0">
              <a:solidFill>
                <a:schemeClr val="bg1"/>
              </a:solidFill>
            </a:endParaRPr>
          </a:p>
        </p:txBody>
      </p:sp>
    </p:spTree>
    <p:extLst>
      <p:ext uri="{BB962C8B-B14F-4D97-AF65-F5344CB8AC3E}">
        <p14:creationId xmlns:p14="http://schemas.microsoft.com/office/powerpoint/2010/main" val="326098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6F434F1-D83B-C17E-95E5-77BC87A89FFA}"/>
              </a:ext>
            </a:extLst>
          </p:cNvPr>
          <p:cNvSpPr>
            <a:spLocks noGrp="1"/>
          </p:cNvSpPr>
          <p:nvPr>
            <p:ph type="title"/>
          </p:nvPr>
        </p:nvSpPr>
        <p:spPr>
          <a:xfrm>
            <a:off x="1103312" y="452718"/>
            <a:ext cx="8947522" cy="1400530"/>
          </a:xfrm>
        </p:spPr>
        <p:txBody>
          <a:bodyPr anchor="ctr">
            <a:normAutofit/>
          </a:bodyPr>
          <a:lstStyle/>
          <a:p>
            <a:r>
              <a:rPr lang="en-AU" dirty="0">
                <a:solidFill>
                  <a:srgbClr val="FFFFFF"/>
                </a:solidFill>
              </a:rPr>
              <a:t>Policies &amp; Procedures</a:t>
            </a:r>
          </a:p>
        </p:txBody>
      </p:sp>
      <p:sp>
        <p:nvSpPr>
          <p:cNvPr id="9" name="Content Placeholder 2">
            <a:extLst>
              <a:ext uri="{FF2B5EF4-FFF2-40B4-BE49-F238E27FC236}">
                <a16:creationId xmlns:a16="http://schemas.microsoft.com/office/drawing/2014/main" id="{924B0B6D-7AE0-B578-CD37-764854F7DE85}"/>
              </a:ext>
            </a:extLst>
          </p:cNvPr>
          <p:cNvSpPr>
            <a:spLocks noGrp="1"/>
          </p:cNvSpPr>
          <p:nvPr>
            <p:ph idx="1"/>
          </p:nvPr>
        </p:nvSpPr>
        <p:spPr>
          <a:xfrm>
            <a:off x="1103312" y="2403988"/>
            <a:ext cx="8946541" cy="3844412"/>
          </a:xfrm>
        </p:spPr>
        <p:txBody>
          <a:bodyPr>
            <a:normAutofit/>
          </a:bodyPr>
          <a:lstStyle/>
          <a:p>
            <a:pPr lvl="0">
              <a:lnSpc>
                <a:spcPct val="90000"/>
              </a:lnSpc>
              <a:buFont typeface="Wingdings" panose="05000000000000000000" pitchFamily="2" charset="2"/>
              <a:buChar char="§"/>
            </a:pPr>
            <a:r>
              <a:rPr lang="en-AU" sz="1600" b="1" dirty="0"/>
              <a:t>Volunteer Policy (rationale, rights and responsibilities)</a:t>
            </a:r>
          </a:p>
          <a:p>
            <a:pPr lvl="0">
              <a:lnSpc>
                <a:spcPct val="90000"/>
              </a:lnSpc>
              <a:buFont typeface="Wingdings" panose="05000000000000000000" pitchFamily="2" charset="2"/>
              <a:buChar char="§"/>
            </a:pPr>
            <a:r>
              <a:rPr lang="en-AU" sz="1600" b="1" dirty="0"/>
              <a:t>Recruitment (including PDs, selection process, diversity and discrimination</a:t>
            </a:r>
          </a:p>
          <a:p>
            <a:pPr lvl="0">
              <a:lnSpc>
                <a:spcPct val="90000"/>
              </a:lnSpc>
              <a:buFont typeface="Wingdings" panose="05000000000000000000" pitchFamily="2" charset="2"/>
              <a:buChar char="§"/>
            </a:pPr>
            <a:r>
              <a:rPr lang="en-AU" sz="1600" b="1" dirty="0"/>
              <a:t>Onboarding and Induction</a:t>
            </a:r>
          </a:p>
          <a:p>
            <a:pPr lvl="0">
              <a:lnSpc>
                <a:spcPct val="90000"/>
              </a:lnSpc>
              <a:buFont typeface="Wingdings" panose="05000000000000000000" pitchFamily="2" charset="2"/>
              <a:buChar char="§"/>
            </a:pPr>
            <a:r>
              <a:rPr lang="en-AU" sz="1600" b="1" dirty="0"/>
              <a:t>Support and Supervision</a:t>
            </a:r>
          </a:p>
          <a:p>
            <a:pPr lvl="0">
              <a:lnSpc>
                <a:spcPct val="90000"/>
              </a:lnSpc>
              <a:buFont typeface="Wingdings" panose="05000000000000000000" pitchFamily="2" charset="2"/>
              <a:buChar char="§"/>
            </a:pPr>
            <a:r>
              <a:rPr lang="en-AU" sz="1600" b="1" dirty="0"/>
              <a:t>Grievance procedures and disciplinary policy</a:t>
            </a:r>
          </a:p>
          <a:p>
            <a:pPr lvl="0">
              <a:lnSpc>
                <a:spcPct val="90000"/>
              </a:lnSpc>
              <a:buFont typeface="Wingdings" panose="05000000000000000000" pitchFamily="2" charset="2"/>
              <a:buChar char="§"/>
            </a:pPr>
            <a:r>
              <a:rPr lang="en-AU" sz="1600" b="1" dirty="0"/>
              <a:t>Exit procedures</a:t>
            </a:r>
          </a:p>
          <a:p>
            <a:pPr lvl="0">
              <a:lnSpc>
                <a:spcPct val="90000"/>
              </a:lnSpc>
              <a:buFont typeface="Wingdings" panose="05000000000000000000" pitchFamily="2" charset="2"/>
              <a:buChar char="§"/>
            </a:pPr>
            <a:r>
              <a:rPr lang="en-AU" sz="1600" b="1" dirty="0"/>
              <a:t>Sexual harassment</a:t>
            </a:r>
          </a:p>
          <a:p>
            <a:pPr lvl="0">
              <a:lnSpc>
                <a:spcPct val="90000"/>
              </a:lnSpc>
              <a:buFont typeface="Wingdings" panose="05000000000000000000" pitchFamily="2" charset="2"/>
              <a:buChar char="§"/>
            </a:pPr>
            <a:r>
              <a:rPr lang="en-AU" sz="1600" b="1" dirty="0"/>
              <a:t>Confidentiality</a:t>
            </a:r>
          </a:p>
          <a:p>
            <a:pPr lvl="0">
              <a:lnSpc>
                <a:spcPct val="90000"/>
              </a:lnSpc>
              <a:buFont typeface="Wingdings" panose="05000000000000000000" pitchFamily="2" charset="2"/>
              <a:buChar char="§"/>
            </a:pPr>
            <a:r>
              <a:rPr lang="en-AU" sz="1600" b="1" dirty="0"/>
              <a:t>Volunteer reimbursements</a:t>
            </a:r>
          </a:p>
          <a:p>
            <a:pPr lvl="0">
              <a:lnSpc>
                <a:spcPct val="90000"/>
              </a:lnSpc>
              <a:buFont typeface="Wingdings" panose="05000000000000000000" pitchFamily="2" charset="2"/>
              <a:buChar char="§"/>
            </a:pPr>
            <a:r>
              <a:rPr lang="en-AU" sz="1600" b="1" dirty="0"/>
              <a:t>Volunteer Insurance</a:t>
            </a:r>
          </a:p>
          <a:p>
            <a:pPr lvl="0">
              <a:lnSpc>
                <a:spcPct val="90000"/>
              </a:lnSpc>
              <a:buFont typeface="Wingdings" panose="05000000000000000000" pitchFamily="2" charset="2"/>
              <a:buChar char="§"/>
            </a:pPr>
            <a:r>
              <a:rPr lang="en-AU" sz="1600" b="1" dirty="0"/>
              <a:t>Health and safety</a:t>
            </a:r>
          </a:p>
          <a:p>
            <a:pPr>
              <a:lnSpc>
                <a:spcPct val="90000"/>
              </a:lnSpc>
            </a:pPr>
            <a:endParaRPr lang="en-AU" sz="1400" dirty="0"/>
          </a:p>
        </p:txBody>
      </p:sp>
    </p:spTree>
    <p:extLst>
      <p:ext uri="{BB962C8B-B14F-4D97-AF65-F5344CB8AC3E}">
        <p14:creationId xmlns:p14="http://schemas.microsoft.com/office/powerpoint/2010/main" val="37450791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B13C-BB83-B3EE-DA0E-43393899DAE4}"/>
              </a:ext>
            </a:extLst>
          </p:cNvPr>
          <p:cNvSpPr>
            <a:spLocks noGrp="1"/>
          </p:cNvSpPr>
          <p:nvPr>
            <p:ph type="title"/>
          </p:nvPr>
        </p:nvSpPr>
        <p:spPr>
          <a:xfrm>
            <a:off x="650668" y="629266"/>
            <a:ext cx="6249784" cy="1641986"/>
          </a:xfrm>
        </p:spPr>
        <p:txBody>
          <a:bodyPr>
            <a:normAutofit/>
          </a:bodyPr>
          <a:lstStyle/>
          <a:p>
            <a:r>
              <a:rPr lang="en-AU" dirty="0"/>
              <a:t>Ideal documents</a:t>
            </a:r>
          </a:p>
        </p:txBody>
      </p:sp>
      <p:pic>
        <p:nvPicPr>
          <p:cNvPr id="5" name="Picture 4" descr="Large skydiving group mid-air">
            <a:extLst>
              <a:ext uri="{FF2B5EF4-FFF2-40B4-BE49-F238E27FC236}">
                <a16:creationId xmlns:a16="http://schemas.microsoft.com/office/drawing/2014/main" id="{35EFFA16-D181-B805-6647-60823B504FA5}"/>
              </a:ext>
            </a:extLst>
          </p:cNvPr>
          <p:cNvPicPr>
            <a:picLocks noChangeAspect="1"/>
          </p:cNvPicPr>
          <p:nvPr/>
        </p:nvPicPr>
        <p:blipFill rotWithShape="1">
          <a:blip r:embed="rId4"/>
          <a:srcRect l="28055" r="26888"/>
          <a:stretch/>
        </p:blipFill>
        <p:spPr>
          <a:xfrm>
            <a:off x="7548152" y="10"/>
            <a:ext cx="4646658" cy="6857990"/>
          </a:xfrm>
          <a:prstGeom prst="rect">
            <a:avLst/>
          </a:prstGeom>
        </p:spPr>
      </p:pic>
      <p:sp>
        <p:nvSpPr>
          <p:cNvPr id="9" name="Rectangle 8">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9938ADD-A07B-6B06-67E5-0DE9E806BB48}"/>
              </a:ext>
            </a:extLst>
          </p:cNvPr>
          <p:cNvSpPr>
            <a:spLocks noGrp="1"/>
          </p:cNvSpPr>
          <p:nvPr>
            <p:ph idx="1"/>
          </p:nvPr>
        </p:nvSpPr>
        <p:spPr>
          <a:xfrm>
            <a:off x="650668" y="1799304"/>
            <a:ext cx="6249784" cy="4449096"/>
          </a:xfrm>
        </p:spPr>
        <p:txBody>
          <a:bodyPr>
            <a:normAutofit/>
          </a:bodyPr>
          <a:lstStyle/>
          <a:p>
            <a:pPr lvl="0">
              <a:lnSpc>
                <a:spcPct val="90000"/>
              </a:lnSpc>
              <a:buFont typeface="Wingdings" panose="05000000000000000000" pitchFamily="2" charset="2"/>
              <a:buChar char="§"/>
            </a:pPr>
            <a:r>
              <a:rPr lang="en-AU" sz="1600" b="1" dirty="0"/>
              <a:t>Volunteer agreement</a:t>
            </a:r>
          </a:p>
          <a:p>
            <a:pPr lvl="0">
              <a:lnSpc>
                <a:spcPct val="90000"/>
              </a:lnSpc>
              <a:buFont typeface="Wingdings" panose="05000000000000000000" pitchFamily="2" charset="2"/>
              <a:buChar char="§"/>
            </a:pPr>
            <a:r>
              <a:rPr lang="en-AU" sz="1600" b="1" dirty="0"/>
              <a:t>Rights and responsibilities guidebook</a:t>
            </a:r>
          </a:p>
          <a:p>
            <a:pPr lvl="0">
              <a:lnSpc>
                <a:spcPct val="90000"/>
              </a:lnSpc>
              <a:buFont typeface="Wingdings" panose="05000000000000000000" pitchFamily="2" charset="2"/>
              <a:buChar char="§"/>
            </a:pPr>
            <a:r>
              <a:rPr lang="en-AU" sz="1600" b="1" dirty="0"/>
              <a:t>Volunteer Role description (committee member role)</a:t>
            </a:r>
          </a:p>
          <a:p>
            <a:pPr lvl="0">
              <a:lnSpc>
                <a:spcPct val="90000"/>
              </a:lnSpc>
              <a:buFont typeface="Wingdings" panose="05000000000000000000" pitchFamily="2" charset="2"/>
              <a:buChar char="§"/>
            </a:pPr>
            <a:r>
              <a:rPr lang="en-AU" sz="1600" b="1" dirty="0"/>
              <a:t>Application/registration form</a:t>
            </a:r>
          </a:p>
          <a:p>
            <a:pPr lvl="0">
              <a:lnSpc>
                <a:spcPct val="90000"/>
              </a:lnSpc>
              <a:buFont typeface="Wingdings" panose="05000000000000000000" pitchFamily="2" charset="2"/>
              <a:buChar char="§"/>
            </a:pPr>
            <a:r>
              <a:rPr lang="en-AU" sz="1600" b="1" dirty="0"/>
              <a:t>Interview record sheet</a:t>
            </a:r>
          </a:p>
          <a:p>
            <a:pPr lvl="0">
              <a:lnSpc>
                <a:spcPct val="90000"/>
              </a:lnSpc>
              <a:buFont typeface="Wingdings" panose="05000000000000000000" pitchFamily="2" charset="2"/>
              <a:buChar char="§"/>
            </a:pPr>
            <a:r>
              <a:rPr lang="en-AU" sz="1600" b="1" dirty="0"/>
              <a:t>Application progress sheet</a:t>
            </a:r>
          </a:p>
          <a:p>
            <a:pPr lvl="0">
              <a:lnSpc>
                <a:spcPct val="90000"/>
              </a:lnSpc>
              <a:buFont typeface="Wingdings" panose="05000000000000000000" pitchFamily="2" charset="2"/>
              <a:buChar char="§"/>
            </a:pPr>
            <a:r>
              <a:rPr lang="en-AU" sz="1600" b="1" dirty="0"/>
              <a:t>Onboarding checklist</a:t>
            </a:r>
          </a:p>
          <a:p>
            <a:pPr lvl="0">
              <a:lnSpc>
                <a:spcPct val="90000"/>
              </a:lnSpc>
              <a:buFont typeface="Wingdings" panose="05000000000000000000" pitchFamily="2" charset="2"/>
              <a:buChar char="§"/>
            </a:pPr>
            <a:r>
              <a:rPr lang="en-AU" sz="1600" b="1" dirty="0"/>
              <a:t>Standard appointment letter/standard rejection letter</a:t>
            </a:r>
          </a:p>
          <a:p>
            <a:pPr lvl="0">
              <a:lnSpc>
                <a:spcPct val="90000"/>
              </a:lnSpc>
              <a:buFont typeface="Wingdings" panose="05000000000000000000" pitchFamily="2" charset="2"/>
              <a:buChar char="§"/>
            </a:pPr>
            <a:r>
              <a:rPr lang="en-AU" sz="1600" b="1" dirty="0"/>
              <a:t>Volunteer annual review record</a:t>
            </a:r>
          </a:p>
          <a:p>
            <a:pPr lvl="0">
              <a:lnSpc>
                <a:spcPct val="90000"/>
              </a:lnSpc>
              <a:buFont typeface="Wingdings" panose="05000000000000000000" pitchFamily="2" charset="2"/>
              <a:buChar char="§"/>
            </a:pPr>
            <a:r>
              <a:rPr lang="en-AU" sz="1600" b="1" dirty="0"/>
              <a:t>Volunteer resignation form</a:t>
            </a:r>
          </a:p>
          <a:p>
            <a:pPr lvl="0">
              <a:lnSpc>
                <a:spcPct val="90000"/>
              </a:lnSpc>
              <a:buFont typeface="Wingdings" panose="05000000000000000000" pitchFamily="2" charset="2"/>
              <a:buChar char="§"/>
            </a:pPr>
            <a:r>
              <a:rPr lang="en-AU" sz="1600" b="1" dirty="0"/>
              <a:t>Volunteer exit thank you letter</a:t>
            </a:r>
          </a:p>
          <a:p>
            <a:pPr lvl="0">
              <a:lnSpc>
                <a:spcPct val="90000"/>
              </a:lnSpc>
              <a:buFont typeface="Wingdings" panose="05000000000000000000" pitchFamily="2" charset="2"/>
              <a:buChar char="§"/>
            </a:pPr>
            <a:r>
              <a:rPr lang="en-AU" sz="1600" b="1" dirty="0"/>
              <a:t>Volunteer exit survey</a:t>
            </a:r>
          </a:p>
          <a:p>
            <a:pPr>
              <a:lnSpc>
                <a:spcPct val="90000"/>
              </a:lnSpc>
              <a:buFont typeface="Wingdings" panose="05000000000000000000" pitchFamily="2" charset="2"/>
              <a:buChar char="§"/>
            </a:pPr>
            <a:endParaRPr lang="en-AU" sz="1600" b="1" dirty="0"/>
          </a:p>
        </p:txBody>
      </p:sp>
    </p:spTree>
    <p:extLst>
      <p:ext uri="{BB962C8B-B14F-4D97-AF65-F5344CB8AC3E}">
        <p14:creationId xmlns:p14="http://schemas.microsoft.com/office/powerpoint/2010/main" val="18910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D28D-2627-55E4-FD6C-3BE8E417AD88}"/>
              </a:ext>
            </a:extLst>
          </p:cNvPr>
          <p:cNvSpPr>
            <a:spLocks noGrp="1"/>
          </p:cNvSpPr>
          <p:nvPr>
            <p:ph type="title"/>
          </p:nvPr>
        </p:nvSpPr>
        <p:spPr/>
        <p:txBody>
          <a:bodyPr/>
          <a:lstStyle/>
          <a:p>
            <a:r>
              <a:rPr lang="en-AU" dirty="0"/>
              <a:t>Volunteer role descriptions</a:t>
            </a:r>
          </a:p>
        </p:txBody>
      </p:sp>
      <p:sp>
        <p:nvSpPr>
          <p:cNvPr id="3" name="Content Placeholder 2">
            <a:extLst>
              <a:ext uri="{FF2B5EF4-FFF2-40B4-BE49-F238E27FC236}">
                <a16:creationId xmlns:a16="http://schemas.microsoft.com/office/drawing/2014/main" id="{5814DAA7-743C-168D-DB4B-CD4E9658A5C9}"/>
              </a:ext>
            </a:extLst>
          </p:cNvPr>
          <p:cNvSpPr>
            <a:spLocks noGrp="1"/>
          </p:cNvSpPr>
          <p:nvPr>
            <p:ph idx="1"/>
          </p:nvPr>
        </p:nvSpPr>
        <p:spPr/>
        <p:txBody>
          <a:bodyPr/>
          <a:lstStyle/>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Role title</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Purpose of the position /role</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Immediate supervisor /support person</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Benefits to volunteer</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Qualifications &amp; specialist skills required</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Responsibilities &amp; tasks</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Frequency of volunteer requirement - Hours / Roster</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Notification of absence, holidays etc.</a:t>
            </a:r>
          </a:p>
          <a:p>
            <a:pPr eaLnBrk="1" hangingPunct="1">
              <a:buFont typeface="Arial" panose="020B0604020202020204" pitchFamily="34" charset="0"/>
              <a:buChar char="•"/>
            </a:pPr>
            <a:r>
              <a:rPr lang="en-US" altLang="en-US" sz="2000" dirty="0">
                <a:latin typeface="Calibri Light" panose="020F0302020204030204" pitchFamily="34" charset="0"/>
                <a:cs typeface="Calibri Light" panose="020F0302020204030204" pitchFamily="34" charset="0"/>
              </a:rPr>
              <a:t>Indicate if there is a trial period and what is required to continue </a:t>
            </a:r>
          </a:p>
          <a:p>
            <a:endParaRPr lang="en-AU" dirty="0"/>
          </a:p>
        </p:txBody>
      </p:sp>
    </p:spTree>
    <p:extLst>
      <p:ext uri="{BB962C8B-B14F-4D97-AF65-F5344CB8AC3E}">
        <p14:creationId xmlns:p14="http://schemas.microsoft.com/office/powerpoint/2010/main" val="349885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 name="Picture 11">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2" descr="5 Common Mistakes in Supply Chain Management - Third Party Logistics  Toronto, 3PL, 3rd &amp;amp; Supply Chain Solutions">
            <a:extLst>
              <a:ext uri="{FF2B5EF4-FFF2-40B4-BE49-F238E27FC236}">
                <a16:creationId xmlns:a16="http://schemas.microsoft.com/office/drawing/2014/main" id="{A7E7B2D9-2196-BB01-BA55-FFD675EC9B09}"/>
              </a:ext>
            </a:extLst>
          </p:cNvPr>
          <p:cNvPicPr>
            <a:picLocks noChangeAspect="1" noChangeArrowheads="1"/>
          </p:cNvPicPr>
          <p:nvPr/>
        </p:nvPicPr>
        <p:blipFill rotWithShape="1">
          <a:blip r:embed="rId7">
            <a:alphaModFix amt="25000"/>
            <a:grayscl/>
            <a:extLst>
              <a:ext uri="{28A0092B-C50C-407E-A947-70E740481C1C}">
                <a14:useLocalDpi xmlns:a14="http://schemas.microsoft.com/office/drawing/2010/main" val="0"/>
              </a:ext>
            </a:extLst>
          </a:blip>
          <a:srcRect t="14073" b="27938"/>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DE28A5-FACC-5A90-06FC-1609AB173C9B}"/>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a:t>Common issues</a:t>
            </a:r>
          </a:p>
        </p:txBody>
      </p:sp>
      <p:sp>
        <p:nvSpPr>
          <p:cNvPr id="22" name="Rectangle 21">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5371C3-E9BA-9D55-EE67-CF78F274D967}"/>
              </a:ext>
            </a:extLst>
          </p:cNvPr>
          <p:cNvSpPr>
            <a:spLocks noGrp="1"/>
          </p:cNvSpPr>
          <p:nvPr>
            <p:ph sz="half" idx="1"/>
          </p:nvPr>
        </p:nvSpPr>
        <p:spPr>
          <a:xfrm>
            <a:off x="1103312" y="2052918"/>
            <a:ext cx="10105015" cy="4195481"/>
          </a:xfrm>
        </p:spPr>
        <p:txBody>
          <a:bodyPr vert="horz" lIns="91440" tIns="45720" rIns="91440" bIns="45720" rtlCol="0">
            <a:normAutofit/>
          </a:bodyPr>
          <a:lstStyle/>
          <a:p>
            <a:pPr marL="342900" indent="-342900">
              <a:defRPr/>
            </a:pPr>
            <a:r>
              <a:rPr lang="en-US" sz="2000" b="1" dirty="0"/>
              <a:t>Not understanding why your organisation/agency/club recruits volunteers</a:t>
            </a:r>
          </a:p>
          <a:p>
            <a:pPr marL="342900" indent="-342900">
              <a:defRPr/>
            </a:pPr>
            <a:r>
              <a:rPr lang="en-US" sz="2000" b="1" dirty="0"/>
              <a:t>Not understanding why people might want to volunteer for your organisation/agency/club – what makes you different?</a:t>
            </a:r>
          </a:p>
          <a:p>
            <a:pPr marL="342900" indent="-342900">
              <a:defRPr/>
            </a:pPr>
            <a:r>
              <a:rPr lang="en-US" sz="2000" b="1" dirty="0"/>
              <a:t>Boring ads that are too long!</a:t>
            </a:r>
          </a:p>
          <a:p>
            <a:pPr marL="342900" indent="-342900">
              <a:defRPr/>
            </a:pPr>
            <a:r>
              <a:rPr lang="en-US" sz="2000" b="1" dirty="0"/>
              <a:t>Relying on social media and passive advertising</a:t>
            </a:r>
          </a:p>
          <a:p>
            <a:pPr marL="342900" indent="-342900">
              <a:defRPr/>
            </a:pPr>
            <a:r>
              <a:rPr lang="en-US" sz="2000" b="1" dirty="0"/>
              <a:t>Not having a NO button (accepting anyone with a pulse because you are desperate for volunteers)</a:t>
            </a:r>
          </a:p>
          <a:p>
            <a:pPr marL="342900" indent="-342900">
              <a:defRPr/>
            </a:pPr>
            <a:r>
              <a:rPr lang="en-US" sz="2000" b="1" dirty="0"/>
              <a:t>Not following up on recruitment promises</a:t>
            </a:r>
          </a:p>
          <a:p>
            <a:pPr marL="342900" indent="-342900">
              <a:defRPr/>
            </a:pPr>
            <a:r>
              <a:rPr lang="en-US" sz="2000" b="1" dirty="0"/>
              <a:t>Not understanding why volunteers leave</a:t>
            </a:r>
          </a:p>
          <a:p>
            <a:endParaRPr lang="en-US" dirty="0"/>
          </a:p>
        </p:txBody>
      </p:sp>
    </p:spTree>
    <p:extLst>
      <p:ext uri="{BB962C8B-B14F-4D97-AF65-F5344CB8AC3E}">
        <p14:creationId xmlns:p14="http://schemas.microsoft.com/office/powerpoint/2010/main" val="137917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04DBF7-4420-3C9E-BBD5-502D0EB78F62}"/>
              </a:ext>
            </a:extLst>
          </p:cNvPr>
          <p:cNvSpPr>
            <a:spLocks noGrp="1"/>
          </p:cNvSpPr>
          <p:nvPr>
            <p:ph type="title"/>
          </p:nvPr>
        </p:nvSpPr>
        <p:spPr>
          <a:xfrm>
            <a:off x="5029200" y="629266"/>
            <a:ext cx="6622025" cy="1641986"/>
          </a:xfrm>
        </p:spPr>
        <p:txBody>
          <a:bodyPr vert="horz" lIns="91440" tIns="45720" rIns="91440" bIns="45720" rtlCol="0" anchor="t">
            <a:normAutofit/>
          </a:bodyPr>
          <a:lstStyle/>
          <a:p>
            <a:r>
              <a:rPr lang="en-US" dirty="0"/>
              <a:t>Why people volunteer:</a:t>
            </a:r>
          </a:p>
        </p:txBody>
      </p:sp>
      <p:pic>
        <p:nvPicPr>
          <p:cNvPr id="5" name="Picture 4" descr="Colourful carved figures of humans">
            <a:extLst>
              <a:ext uri="{FF2B5EF4-FFF2-40B4-BE49-F238E27FC236}">
                <a16:creationId xmlns:a16="http://schemas.microsoft.com/office/drawing/2014/main" id="{0D5CA715-4246-545E-A80B-3E53BDB1B786}"/>
              </a:ext>
            </a:extLst>
          </p:cNvPr>
          <p:cNvPicPr>
            <a:picLocks noChangeAspect="1"/>
          </p:cNvPicPr>
          <p:nvPr/>
        </p:nvPicPr>
        <p:blipFill rotWithShape="1">
          <a:blip r:embed="rId8"/>
          <a:srcRect l="26041" r="25808" b="-1"/>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BC9E6956-0860-0464-F8D4-026798A54950}"/>
              </a:ext>
            </a:extLst>
          </p:cNvPr>
          <p:cNvSpPr>
            <a:spLocks noGrp="1"/>
          </p:cNvSpPr>
          <p:nvPr>
            <p:ph sz="half" idx="1"/>
          </p:nvPr>
        </p:nvSpPr>
        <p:spPr>
          <a:xfrm>
            <a:off x="5282381" y="1740310"/>
            <a:ext cx="5572432" cy="4508090"/>
          </a:xfrm>
        </p:spPr>
        <p:txBody>
          <a:bodyPr vert="horz" lIns="91440" tIns="45720" rIns="91440" bIns="45720" rtlCol="0">
            <a:normAutofit/>
          </a:bodyPr>
          <a:lstStyle/>
          <a:p>
            <a:pPr marL="0" indent="0">
              <a:lnSpc>
                <a:spcPct val="90000"/>
              </a:lnSpc>
              <a:buClr>
                <a:schemeClr val="bg2">
                  <a:lumMod val="40000"/>
                  <a:lumOff val="60000"/>
                </a:schemeClr>
              </a:buClr>
              <a:buNone/>
              <a:defRPr/>
            </a:pPr>
            <a:r>
              <a:rPr lang="en-US" sz="1600" b="1" dirty="0"/>
              <a:t>Volunteering is personal and motivations differ. </a:t>
            </a:r>
          </a:p>
          <a:p>
            <a:pPr marL="0" indent="0">
              <a:lnSpc>
                <a:spcPct val="90000"/>
              </a:lnSpc>
              <a:buClr>
                <a:schemeClr val="bg2">
                  <a:lumMod val="40000"/>
                  <a:lumOff val="60000"/>
                </a:schemeClr>
              </a:buClr>
              <a:buNone/>
              <a:defRPr/>
            </a:pPr>
            <a:r>
              <a:rPr lang="en-US" sz="1600" b="1" dirty="0"/>
              <a:t>They include:</a:t>
            </a:r>
          </a:p>
          <a:p>
            <a:pPr>
              <a:lnSpc>
                <a:spcPct val="90000"/>
              </a:lnSpc>
              <a:buClr>
                <a:schemeClr val="bg2">
                  <a:lumMod val="40000"/>
                  <a:lumOff val="60000"/>
                </a:schemeClr>
              </a:buClr>
              <a:defRPr/>
            </a:pPr>
            <a:r>
              <a:rPr lang="en-US" sz="1600" b="1" dirty="0"/>
              <a:t>Support personal goals</a:t>
            </a:r>
          </a:p>
          <a:p>
            <a:pPr>
              <a:lnSpc>
                <a:spcPct val="90000"/>
              </a:lnSpc>
              <a:buClr>
                <a:schemeClr val="bg2">
                  <a:lumMod val="40000"/>
                  <a:lumOff val="60000"/>
                </a:schemeClr>
              </a:buClr>
              <a:defRPr/>
            </a:pPr>
            <a:r>
              <a:rPr lang="en-US" sz="1600" b="1" dirty="0"/>
              <a:t>Because someone you know volunteers</a:t>
            </a:r>
          </a:p>
          <a:p>
            <a:pPr>
              <a:lnSpc>
                <a:spcPct val="90000"/>
              </a:lnSpc>
              <a:buClr>
                <a:schemeClr val="bg2">
                  <a:lumMod val="40000"/>
                  <a:lumOff val="60000"/>
                </a:schemeClr>
              </a:buClr>
              <a:defRPr/>
            </a:pPr>
            <a:r>
              <a:rPr lang="en-US" sz="1600" b="1" dirty="0"/>
              <a:t>Build social networks and connectedness</a:t>
            </a:r>
          </a:p>
          <a:p>
            <a:pPr>
              <a:lnSpc>
                <a:spcPct val="90000"/>
              </a:lnSpc>
              <a:buClr>
                <a:schemeClr val="bg2">
                  <a:lumMod val="40000"/>
                  <a:lumOff val="60000"/>
                </a:schemeClr>
              </a:buClr>
              <a:defRPr/>
            </a:pPr>
            <a:r>
              <a:rPr lang="en-US" sz="1600" b="1" dirty="0"/>
              <a:t>Affinity with causes and issues</a:t>
            </a:r>
          </a:p>
          <a:p>
            <a:pPr>
              <a:lnSpc>
                <a:spcPct val="90000"/>
              </a:lnSpc>
              <a:buClr>
                <a:schemeClr val="bg2">
                  <a:lumMod val="40000"/>
                  <a:lumOff val="60000"/>
                </a:schemeClr>
              </a:buClr>
              <a:defRPr/>
            </a:pPr>
            <a:r>
              <a:rPr lang="en-US" sz="1600" b="1" dirty="0"/>
              <a:t>Belief they can make a difference</a:t>
            </a:r>
          </a:p>
          <a:p>
            <a:pPr>
              <a:lnSpc>
                <a:spcPct val="90000"/>
              </a:lnSpc>
              <a:buClr>
                <a:schemeClr val="bg2">
                  <a:lumMod val="40000"/>
                  <a:lumOff val="60000"/>
                </a:schemeClr>
              </a:buClr>
              <a:defRPr/>
            </a:pPr>
            <a:r>
              <a:rPr lang="en-US" sz="1600" b="1" dirty="0"/>
              <a:t>Sense of purpose and empowerment</a:t>
            </a:r>
          </a:p>
          <a:p>
            <a:pPr>
              <a:lnSpc>
                <a:spcPct val="90000"/>
              </a:lnSpc>
              <a:buClr>
                <a:schemeClr val="bg2">
                  <a:lumMod val="40000"/>
                  <a:lumOff val="60000"/>
                </a:schemeClr>
              </a:buClr>
              <a:defRPr/>
            </a:pPr>
            <a:r>
              <a:rPr lang="en-US" sz="1600" b="1" dirty="0"/>
              <a:t>Sense of satisfaction, pride and accomplishment</a:t>
            </a:r>
          </a:p>
          <a:p>
            <a:pPr>
              <a:lnSpc>
                <a:spcPct val="90000"/>
              </a:lnSpc>
              <a:buClr>
                <a:schemeClr val="bg2">
                  <a:lumMod val="40000"/>
                  <a:lumOff val="60000"/>
                </a:schemeClr>
              </a:buClr>
              <a:defRPr/>
            </a:pPr>
            <a:r>
              <a:rPr lang="en-US" sz="1600" b="1" dirty="0"/>
              <a:t>Skill  utilisation, development and transfer</a:t>
            </a:r>
          </a:p>
          <a:p>
            <a:pPr>
              <a:lnSpc>
                <a:spcPct val="90000"/>
              </a:lnSpc>
              <a:buClr>
                <a:schemeClr val="bg2">
                  <a:lumMod val="40000"/>
                  <a:lumOff val="60000"/>
                </a:schemeClr>
              </a:buClr>
              <a:defRPr/>
            </a:pPr>
            <a:r>
              <a:rPr lang="en-US" sz="1600" b="1" dirty="0"/>
              <a:t>Work preparedness</a:t>
            </a:r>
          </a:p>
          <a:p>
            <a:pPr>
              <a:lnSpc>
                <a:spcPct val="90000"/>
              </a:lnSpc>
              <a:buClr>
                <a:schemeClr val="bg2">
                  <a:lumMod val="40000"/>
                  <a:lumOff val="60000"/>
                </a:schemeClr>
              </a:buClr>
              <a:defRPr/>
            </a:pPr>
            <a:r>
              <a:rPr lang="en-US" sz="1600" b="1" dirty="0"/>
              <a:t>Contribute and connect to the community</a:t>
            </a:r>
          </a:p>
          <a:p>
            <a:pPr>
              <a:lnSpc>
                <a:spcPct val="90000"/>
              </a:lnSpc>
              <a:buClr>
                <a:schemeClr val="bg2">
                  <a:lumMod val="40000"/>
                  <a:lumOff val="60000"/>
                </a:schemeClr>
              </a:buClr>
            </a:pPr>
            <a:endParaRPr lang="en-US" sz="1400" dirty="0"/>
          </a:p>
        </p:txBody>
      </p:sp>
    </p:spTree>
    <p:extLst>
      <p:ext uri="{BB962C8B-B14F-4D97-AF65-F5344CB8AC3E}">
        <p14:creationId xmlns:p14="http://schemas.microsoft.com/office/powerpoint/2010/main" val="75819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AF12EC9-8ECF-1BBD-B128-45395C4E5A4A}"/>
              </a:ext>
            </a:extLst>
          </p:cNvPr>
          <p:cNvSpPr>
            <a:spLocks noGrp="1"/>
          </p:cNvSpPr>
          <p:nvPr>
            <p:ph type="title"/>
          </p:nvPr>
        </p:nvSpPr>
        <p:spPr>
          <a:xfrm>
            <a:off x="648930" y="629267"/>
            <a:ext cx="9252154" cy="1016654"/>
          </a:xfrm>
        </p:spPr>
        <p:txBody>
          <a:bodyPr>
            <a:normAutofit/>
          </a:bodyPr>
          <a:lstStyle/>
          <a:p>
            <a:pPr>
              <a:lnSpc>
                <a:spcPct val="90000"/>
              </a:lnSpc>
            </a:pPr>
            <a:r>
              <a:rPr lang="en-AU" sz="3300" dirty="0"/>
              <a:t>Target the right volunteer for the right volunteer role!</a:t>
            </a: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AE839CE8-52A7-A2C6-D2F9-554D0605B645}"/>
              </a:ext>
            </a:extLst>
          </p:cNvPr>
          <p:cNvSpPr>
            <a:spLocks noGrp="1"/>
          </p:cNvSpPr>
          <p:nvPr>
            <p:ph idx="1"/>
          </p:nvPr>
        </p:nvSpPr>
        <p:spPr>
          <a:xfrm>
            <a:off x="648931" y="2548281"/>
            <a:ext cx="5122606" cy="3658689"/>
          </a:xfrm>
        </p:spPr>
        <p:txBody>
          <a:bodyPr>
            <a:normAutofit/>
          </a:bodyPr>
          <a:lstStyle/>
          <a:p>
            <a:pPr>
              <a:spcBef>
                <a:spcPts val="0"/>
              </a:spcBef>
              <a:spcAft>
                <a:spcPts val="640"/>
              </a:spcAft>
            </a:pPr>
            <a:r>
              <a:rPr lang="en-AU" dirty="0">
                <a:solidFill>
                  <a:schemeClr val="bg1"/>
                </a:solidFill>
                <a:latin typeface="Glacial Indifference" panose="020B0604020202020204" charset="0"/>
              </a:rPr>
              <a:t>Professionals and skilled workers </a:t>
            </a:r>
          </a:p>
          <a:p>
            <a:pPr>
              <a:spcBef>
                <a:spcPts val="0"/>
              </a:spcBef>
              <a:spcAft>
                <a:spcPts val="640"/>
              </a:spcAft>
            </a:pPr>
            <a:r>
              <a:rPr lang="en-AU" dirty="0">
                <a:solidFill>
                  <a:schemeClr val="bg1"/>
                </a:solidFill>
                <a:latin typeface="Glacial Indifference" panose="020B0604020202020204" charset="0"/>
              </a:rPr>
              <a:t>Pre-retirement workers</a:t>
            </a:r>
          </a:p>
          <a:p>
            <a:pPr>
              <a:spcBef>
                <a:spcPts val="0"/>
              </a:spcBef>
              <a:spcAft>
                <a:spcPts val="640"/>
              </a:spcAft>
            </a:pPr>
            <a:r>
              <a:rPr lang="en-AU" dirty="0">
                <a:solidFill>
                  <a:schemeClr val="bg1"/>
                </a:solidFill>
                <a:latin typeface="Glacial Indifference" panose="020B0604020202020204" charset="0"/>
              </a:rPr>
              <a:t>Retired individuals</a:t>
            </a:r>
          </a:p>
          <a:p>
            <a:pPr>
              <a:spcBef>
                <a:spcPts val="0"/>
              </a:spcBef>
              <a:spcAft>
                <a:spcPts val="640"/>
              </a:spcAft>
            </a:pPr>
            <a:r>
              <a:rPr lang="en-AU" dirty="0">
                <a:solidFill>
                  <a:schemeClr val="bg1"/>
                </a:solidFill>
                <a:latin typeface="Glacial Indifference" panose="020B0604020202020204" charset="0"/>
              </a:rPr>
              <a:t>Individuals returning to work</a:t>
            </a:r>
          </a:p>
          <a:p>
            <a:pPr>
              <a:spcBef>
                <a:spcPts val="0"/>
              </a:spcBef>
              <a:spcAft>
                <a:spcPts val="640"/>
              </a:spcAft>
            </a:pPr>
            <a:r>
              <a:rPr lang="en-AU" dirty="0">
                <a:solidFill>
                  <a:schemeClr val="bg1"/>
                </a:solidFill>
                <a:latin typeface="Glacial Indifference" panose="020B0604020202020204" charset="0"/>
              </a:rPr>
              <a:t>Students and youth</a:t>
            </a:r>
          </a:p>
          <a:p>
            <a:pPr>
              <a:spcBef>
                <a:spcPts val="0"/>
              </a:spcBef>
              <a:spcAft>
                <a:spcPts val="640"/>
              </a:spcAft>
            </a:pPr>
            <a:r>
              <a:rPr lang="en-AU" dirty="0">
                <a:solidFill>
                  <a:schemeClr val="bg1"/>
                </a:solidFill>
                <a:latin typeface="Glacial Indifference" panose="020B0604020202020204" charset="0"/>
              </a:rPr>
              <a:t>New migrants</a:t>
            </a:r>
          </a:p>
          <a:p>
            <a:pPr>
              <a:spcBef>
                <a:spcPts val="0"/>
              </a:spcBef>
              <a:spcAft>
                <a:spcPts val="640"/>
              </a:spcAft>
            </a:pPr>
            <a:r>
              <a:rPr lang="en-AU" dirty="0">
                <a:solidFill>
                  <a:schemeClr val="bg1"/>
                </a:solidFill>
                <a:latin typeface="Glacial Indifference" panose="020B0604020202020204" charset="0"/>
              </a:rPr>
              <a:t>Volunteers with a disability</a:t>
            </a:r>
          </a:p>
          <a:p>
            <a:pPr>
              <a:spcBef>
                <a:spcPts val="0"/>
              </a:spcBef>
              <a:spcAft>
                <a:spcPts val="640"/>
              </a:spcAft>
            </a:pPr>
            <a:r>
              <a:rPr lang="en-AU" dirty="0">
                <a:solidFill>
                  <a:schemeClr val="bg1"/>
                </a:solidFill>
                <a:latin typeface="Glacial Indifference" panose="020B0604020202020204" charset="0"/>
              </a:rPr>
              <a:t>Remote volunteers</a:t>
            </a:r>
          </a:p>
          <a:p>
            <a:endParaRPr lang="en-AU" dirty="0">
              <a:solidFill>
                <a:schemeClr val="bg1"/>
              </a:solidFill>
            </a:endParaRPr>
          </a:p>
        </p:txBody>
      </p:sp>
      <p:pic>
        <p:nvPicPr>
          <p:cNvPr id="7" name="Graphic 6" descr="Person with Cane">
            <a:extLst>
              <a:ext uri="{FF2B5EF4-FFF2-40B4-BE49-F238E27FC236}">
                <a16:creationId xmlns:a16="http://schemas.microsoft.com/office/drawing/2014/main" id="{2AACE120-68F8-D101-E35F-43B3930EA6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28454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2C280F3-41A1-63E2-B484-E63EBF1F2F61}"/>
              </a:ext>
            </a:extLst>
          </p:cNvPr>
          <p:cNvSpPr>
            <a:spLocks noGrp="1"/>
          </p:cNvSpPr>
          <p:nvPr>
            <p:ph type="title"/>
          </p:nvPr>
        </p:nvSpPr>
        <p:spPr>
          <a:xfrm>
            <a:off x="648930" y="629267"/>
            <a:ext cx="9252154" cy="1016654"/>
          </a:xfrm>
        </p:spPr>
        <p:txBody>
          <a:bodyPr>
            <a:normAutofit/>
          </a:bodyPr>
          <a:lstStyle/>
          <a:p>
            <a:r>
              <a:rPr lang="en-AU" dirty="0">
                <a:solidFill>
                  <a:srgbClr val="EBEBEB"/>
                </a:solidFill>
              </a:rPr>
              <a:t>Interview and Screening</a:t>
            </a:r>
          </a:p>
        </p:txBody>
      </p:sp>
      <p:sp>
        <p:nvSpPr>
          <p:cNvPr id="24" name="Rectangle 2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A59DD696-0335-5B0A-148D-8279FD55D297}"/>
              </a:ext>
            </a:extLst>
          </p:cNvPr>
          <p:cNvGraphicFramePr>
            <a:graphicFrameLocks noGrp="1"/>
          </p:cNvGraphicFramePr>
          <p:nvPr>
            <p:ph idx="1"/>
            <p:extLst>
              <p:ext uri="{D42A27DB-BD31-4B8C-83A1-F6EECF244321}">
                <p14:modId xmlns:p14="http://schemas.microsoft.com/office/powerpoint/2010/main" val="334454374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80980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323</TotalTime>
  <Words>1721</Words>
  <Application>Microsoft Office PowerPoint</Application>
  <PresentationFormat>Widescreen</PresentationFormat>
  <Paragraphs>203</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Light</vt:lpstr>
      <vt:lpstr>Century Gothic</vt:lpstr>
      <vt:lpstr>Glacial Indifference</vt:lpstr>
      <vt:lpstr>Tw Cen MT</vt:lpstr>
      <vt:lpstr>Tw Cen MT Condensed</vt:lpstr>
      <vt:lpstr>Wingdings</vt:lpstr>
      <vt:lpstr>Wingdings 3</vt:lpstr>
      <vt:lpstr>Ion</vt:lpstr>
      <vt:lpstr>1_Integral</vt:lpstr>
      <vt:lpstr>Successful Volunteer Engagement for Committees   </vt:lpstr>
      <vt:lpstr>Definition of  Volunteering</vt:lpstr>
      <vt:lpstr>Policies &amp; Procedures</vt:lpstr>
      <vt:lpstr>Ideal documents</vt:lpstr>
      <vt:lpstr>Volunteer role descriptions</vt:lpstr>
      <vt:lpstr>Common issues</vt:lpstr>
      <vt:lpstr>Why people volunteer:</vt:lpstr>
      <vt:lpstr>Target the right volunteer for the right volunteer role!</vt:lpstr>
      <vt:lpstr>Interview and Screening</vt:lpstr>
      <vt:lpstr>Risks of a poor Onboarding</vt:lpstr>
      <vt:lpstr>Succession Planning </vt:lpstr>
      <vt:lpstr>In summary </vt:lpstr>
      <vt:lpstr>You are invited to register to attend quarterly leadership meetings  -  run by volunteering loddon mallee (VLM) project vlm@bgovolunteers.org.au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Volunteer Engagement</dc:title>
  <dc:creator>Helen Yorston</dc:creator>
  <cp:lastModifiedBy>merry dee Dixon</cp:lastModifiedBy>
  <cp:revision>12</cp:revision>
  <cp:lastPrinted>2023-05-17T05:25:27Z</cp:lastPrinted>
  <dcterms:created xsi:type="dcterms:W3CDTF">2023-05-13T07:44:10Z</dcterms:created>
  <dcterms:modified xsi:type="dcterms:W3CDTF">2023-05-19T11:07:14Z</dcterms:modified>
</cp:coreProperties>
</file>