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 id="2147484043" r:id="rId2"/>
  </p:sldMasterIdLst>
  <p:notesMasterIdLst>
    <p:notesMasterId r:id="rId28"/>
  </p:notesMasterIdLst>
  <p:sldIdLst>
    <p:sldId id="256" r:id="rId3"/>
    <p:sldId id="265" r:id="rId4"/>
    <p:sldId id="269" r:id="rId5"/>
    <p:sldId id="270" r:id="rId6"/>
    <p:sldId id="271" r:id="rId7"/>
    <p:sldId id="266" r:id="rId8"/>
    <p:sldId id="258" r:id="rId9"/>
    <p:sldId id="259" r:id="rId10"/>
    <p:sldId id="260" r:id="rId11"/>
    <p:sldId id="261" r:id="rId12"/>
    <p:sldId id="262" r:id="rId13"/>
    <p:sldId id="263" r:id="rId14"/>
    <p:sldId id="286" r:id="rId15"/>
    <p:sldId id="267" r:id="rId16"/>
    <p:sldId id="281" r:id="rId17"/>
    <p:sldId id="278" r:id="rId18"/>
    <p:sldId id="272" r:id="rId19"/>
    <p:sldId id="274" r:id="rId20"/>
    <p:sldId id="276" r:id="rId21"/>
    <p:sldId id="277" r:id="rId22"/>
    <p:sldId id="279" r:id="rId23"/>
    <p:sldId id="273" r:id="rId24"/>
    <p:sldId id="275" r:id="rId25"/>
    <p:sldId id="268" r:id="rId26"/>
    <p:sldId id="285" r:id="rId2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4609" autoAdjust="0"/>
  </p:normalViewPr>
  <p:slideViewPr>
    <p:cSldViewPr snapToGrid="0">
      <p:cViewPr varScale="1">
        <p:scale>
          <a:sx n="77" d="100"/>
          <a:sy n="77" d="100"/>
        </p:scale>
        <p:origin x="1914" y="78"/>
      </p:cViewPr>
      <p:guideLst/>
    </p:cSldViewPr>
  </p:slideViewPr>
  <p:outlineViewPr>
    <p:cViewPr>
      <p:scale>
        <a:sx n="33" d="100"/>
        <a:sy n="33" d="100"/>
      </p:scale>
      <p:origin x="0" y="-7962"/>
    </p:cViewPr>
  </p:outlineViewPr>
  <p:notesTextViewPr>
    <p:cViewPr>
      <p:scale>
        <a:sx n="1" d="1"/>
        <a:sy n="1" d="1"/>
      </p:scale>
      <p:origin x="0" y="0"/>
    </p:cViewPr>
  </p:notesTextViewPr>
  <p:notesViewPr>
    <p:cSldViewPr snapToGrid="0">
      <p:cViewPr varScale="1">
        <p:scale>
          <a:sx n="77" d="100"/>
          <a:sy n="77" d="100"/>
        </p:scale>
        <p:origin x="40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8EB65-F0D6-4DAA-909F-58AB124488A6}"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9046A0EC-EEBC-4710-B17E-52656AB5D679}">
      <dgm:prSet/>
      <dgm:spPr>
        <a:solidFill>
          <a:srgbClr val="FF3399"/>
        </a:solidFill>
      </dgm:spPr>
      <dgm:t>
        <a:bodyPr/>
        <a:lstStyle/>
        <a:p>
          <a:r>
            <a:rPr lang="en-US" dirty="0"/>
            <a:t>Identify options for interviews: </a:t>
          </a:r>
        </a:p>
      </dgm:t>
    </dgm:pt>
    <dgm:pt modelId="{76B18450-F163-4BDF-8C25-651C27FAD251}" type="parTrans" cxnId="{6ACD4D5B-38A0-4174-9CD4-B03AEAD4EF3B}">
      <dgm:prSet/>
      <dgm:spPr/>
      <dgm:t>
        <a:bodyPr/>
        <a:lstStyle/>
        <a:p>
          <a:endParaRPr lang="en-US"/>
        </a:p>
      </dgm:t>
    </dgm:pt>
    <dgm:pt modelId="{A7949AC9-624E-4EC5-85E7-73AF52724381}" type="sibTrans" cxnId="{6ACD4D5B-38A0-4174-9CD4-B03AEAD4EF3B}">
      <dgm:prSet/>
      <dgm:spPr/>
      <dgm:t>
        <a:bodyPr/>
        <a:lstStyle/>
        <a:p>
          <a:endParaRPr lang="en-US"/>
        </a:p>
      </dgm:t>
    </dgm:pt>
    <dgm:pt modelId="{8651EC62-8941-4C42-AC2A-C64382E9B008}">
      <dgm:prSet/>
      <dgm:spPr>
        <a:solidFill>
          <a:srgbClr val="FF3399"/>
        </a:solidFill>
      </dgm:spPr>
      <dgm:t>
        <a:bodyPr/>
        <a:lstStyle/>
        <a:p>
          <a:r>
            <a:rPr lang="en-US" dirty="0"/>
            <a:t>Screening</a:t>
          </a:r>
        </a:p>
      </dgm:t>
    </dgm:pt>
    <dgm:pt modelId="{380A17D6-AC75-4F15-BBBF-6F2754C06EC0}" type="parTrans" cxnId="{121A3459-757B-4047-BF52-03F4D3E09731}">
      <dgm:prSet/>
      <dgm:spPr/>
      <dgm:t>
        <a:bodyPr/>
        <a:lstStyle/>
        <a:p>
          <a:endParaRPr lang="en-US"/>
        </a:p>
      </dgm:t>
    </dgm:pt>
    <dgm:pt modelId="{44B1CE4B-B853-4CE5-B196-C9FBAFEDBDC0}" type="sibTrans" cxnId="{121A3459-757B-4047-BF52-03F4D3E09731}">
      <dgm:prSet/>
      <dgm:spPr/>
      <dgm:t>
        <a:bodyPr/>
        <a:lstStyle/>
        <a:p>
          <a:endParaRPr lang="en-US"/>
        </a:p>
      </dgm:t>
    </dgm:pt>
    <dgm:pt modelId="{2658CA76-B2F8-4097-94B3-ADBB620E2F9E}">
      <dgm:prSet/>
      <dgm:spPr>
        <a:solidFill>
          <a:schemeClr val="bg1">
            <a:alpha val="90000"/>
          </a:schemeClr>
        </a:solidFill>
      </dgm:spPr>
      <dgm:t>
        <a:bodyPr/>
        <a:lstStyle/>
        <a:p>
          <a:r>
            <a:rPr lang="en-US" dirty="0"/>
            <a:t>Working with Children’s </a:t>
          </a:r>
        </a:p>
      </dgm:t>
    </dgm:pt>
    <dgm:pt modelId="{6C5CECDF-586B-43A9-A3D8-95C4CC5F9967}" type="parTrans" cxnId="{EA546DBB-A996-48C1-ADD4-7789C496D7A2}">
      <dgm:prSet/>
      <dgm:spPr/>
      <dgm:t>
        <a:bodyPr/>
        <a:lstStyle/>
        <a:p>
          <a:endParaRPr lang="en-US"/>
        </a:p>
      </dgm:t>
    </dgm:pt>
    <dgm:pt modelId="{ED35F16D-66AF-4211-947B-60D60B0B552D}" type="sibTrans" cxnId="{EA546DBB-A996-48C1-ADD4-7789C496D7A2}">
      <dgm:prSet/>
      <dgm:spPr/>
      <dgm:t>
        <a:bodyPr/>
        <a:lstStyle/>
        <a:p>
          <a:endParaRPr lang="en-US"/>
        </a:p>
      </dgm:t>
    </dgm:pt>
    <dgm:pt modelId="{ECFF2A0E-E5D9-4EEF-BC67-C98F853CDC26}">
      <dgm:prSet/>
      <dgm:spPr>
        <a:solidFill>
          <a:schemeClr val="bg1">
            <a:alpha val="90000"/>
          </a:schemeClr>
        </a:solidFill>
      </dgm:spPr>
      <dgm:t>
        <a:bodyPr/>
        <a:lstStyle/>
        <a:p>
          <a:r>
            <a:rPr lang="en-US" dirty="0"/>
            <a:t>Police &amp; Reference Checks </a:t>
          </a:r>
        </a:p>
      </dgm:t>
    </dgm:pt>
    <dgm:pt modelId="{DE6BAA13-30D2-4333-BD95-5AACAC25C796}" type="parTrans" cxnId="{D857FC96-5CEB-411E-9E69-96769A462568}">
      <dgm:prSet/>
      <dgm:spPr/>
      <dgm:t>
        <a:bodyPr/>
        <a:lstStyle/>
        <a:p>
          <a:endParaRPr lang="en-US"/>
        </a:p>
      </dgm:t>
    </dgm:pt>
    <dgm:pt modelId="{D3E3F98B-7C7B-400E-9A31-A5B18E485E72}" type="sibTrans" cxnId="{D857FC96-5CEB-411E-9E69-96769A462568}">
      <dgm:prSet/>
      <dgm:spPr/>
      <dgm:t>
        <a:bodyPr/>
        <a:lstStyle/>
        <a:p>
          <a:endParaRPr lang="en-US"/>
        </a:p>
      </dgm:t>
    </dgm:pt>
    <dgm:pt modelId="{25F958D7-BE73-4F47-B374-0D9E5E5A9A41}">
      <dgm:prSet/>
      <dgm:spPr>
        <a:solidFill>
          <a:schemeClr val="bg1">
            <a:alpha val="90000"/>
          </a:schemeClr>
        </a:solidFill>
      </dgm:spPr>
      <dgm:t>
        <a:bodyPr/>
        <a:lstStyle/>
        <a:p>
          <a:r>
            <a:rPr lang="en-US" dirty="0"/>
            <a:t>COVID Certificate </a:t>
          </a:r>
        </a:p>
      </dgm:t>
    </dgm:pt>
    <dgm:pt modelId="{CDEB7639-0513-4CB4-95E5-3145A54428E8}" type="parTrans" cxnId="{00CEF2B6-90D6-4894-A65C-EB5AE33E051C}">
      <dgm:prSet/>
      <dgm:spPr/>
      <dgm:t>
        <a:bodyPr/>
        <a:lstStyle/>
        <a:p>
          <a:endParaRPr lang="en-US"/>
        </a:p>
      </dgm:t>
    </dgm:pt>
    <dgm:pt modelId="{B3DDCFA9-13EF-4488-B07E-49A3363C9525}" type="sibTrans" cxnId="{00CEF2B6-90D6-4894-A65C-EB5AE33E051C}">
      <dgm:prSet/>
      <dgm:spPr/>
      <dgm:t>
        <a:bodyPr/>
        <a:lstStyle/>
        <a:p>
          <a:endParaRPr lang="en-US"/>
        </a:p>
      </dgm:t>
    </dgm:pt>
    <dgm:pt modelId="{AEFECA41-8D46-4762-901E-B35E80397902}">
      <dgm:prSet/>
      <dgm:spPr>
        <a:solidFill>
          <a:schemeClr val="bg1">
            <a:alpha val="90000"/>
          </a:schemeClr>
        </a:solidFill>
      </dgm:spPr>
      <dgm:t>
        <a:bodyPr/>
        <a:lstStyle/>
        <a:p>
          <a:r>
            <a:rPr lang="en-US" dirty="0"/>
            <a:t>Other checks required </a:t>
          </a:r>
        </a:p>
      </dgm:t>
    </dgm:pt>
    <dgm:pt modelId="{8D8081A5-0CA7-4A66-8F6A-CA4426655E4A}" type="parTrans" cxnId="{C223E0C4-1343-4571-BF77-A4C4A5E5BF16}">
      <dgm:prSet/>
      <dgm:spPr/>
      <dgm:t>
        <a:bodyPr/>
        <a:lstStyle/>
        <a:p>
          <a:endParaRPr lang="en-US"/>
        </a:p>
      </dgm:t>
    </dgm:pt>
    <dgm:pt modelId="{F411CEB5-90FA-4541-9212-9435DBF5ACEB}" type="sibTrans" cxnId="{C223E0C4-1343-4571-BF77-A4C4A5E5BF16}">
      <dgm:prSet/>
      <dgm:spPr/>
      <dgm:t>
        <a:bodyPr/>
        <a:lstStyle/>
        <a:p>
          <a:endParaRPr lang="en-US"/>
        </a:p>
      </dgm:t>
    </dgm:pt>
    <dgm:pt modelId="{C608EB30-7839-49AD-88F5-DF7E763EB04A}">
      <dgm:prSet/>
      <dgm:spPr>
        <a:solidFill>
          <a:schemeClr val="bg1">
            <a:alpha val="90000"/>
          </a:schemeClr>
        </a:solidFill>
      </dgm:spPr>
      <dgm:t>
        <a:bodyPr/>
        <a:lstStyle/>
        <a:p>
          <a:r>
            <a:rPr lang="en-US" dirty="0"/>
            <a:t>Facetime</a:t>
          </a:r>
          <a:endParaRPr lang="en-AU" dirty="0"/>
        </a:p>
      </dgm:t>
    </dgm:pt>
    <dgm:pt modelId="{5ECF0F6F-3D5F-4A08-B10A-834192D5A5A1}" type="parTrans" cxnId="{61933616-4D05-4E0D-A756-C986409D4253}">
      <dgm:prSet/>
      <dgm:spPr/>
      <dgm:t>
        <a:bodyPr/>
        <a:lstStyle/>
        <a:p>
          <a:endParaRPr lang="en-AU"/>
        </a:p>
      </dgm:t>
    </dgm:pt>
    <dgm:pt modelId="{3E696E7D-A8FB-4A5F-8054-8FB793DC8452}" type="sibTrans" cxnId="{61933616-4D05-4E0D-A756-C986409D4253}">
      <dgm:prSet/>
      <dgm:spPr/>
      <dgm:t>
        <a:bodyPr/>
        <a:lstStyle/>
        <a:p>
          <a:endParaRPr lang="en-AU"/>
        </a:p>
      </dgm:t>
    </dgm:pt>
    <dgm:pt modelId="{1D0A4A51-D66E-45B5-9868-5EBA8E213E64}">
      <dgm:prSet/>
      <dgm:spPr>
        <a:solidFill>
          <a:schemeClr val="bg1">
            <a:alpha val="90000"/>
          </a:schemeClr>
        </a:solidFill>
      </dgm:spPr>
      <dgm:t>
        <a:bodyPr/>
        <a:lstStyle/>
        <a:p>
          <a:r>
            <a:rPr lang="en-US" dirty="0"/>
            <a:t>Face to Face</a:t>
          </a:r>
          <a:endParaRPr lang="en-AU" dirty="0"/>
        </a:p>
      </dgm:t>
    </dgm:pt>
    <dgm:pt modelId="{FCF56756-F338-424B-B3FA-A29AF227F3EB}" type="parTrans" cxnId="{25698EBC-69FF-4D1A-AED9-E9510A79B5F4}">
      <dgm:prSet/>
      <dgm:spPr/>
      <dgm:t>
        <a:bodyPr/>
        <a:lstStyle/>
        <a:p>
          <a:endParaRPr lang="en-AU"/>
        </a:p>
      </dgm:t>
    </dgm:pt>
    <dgm:pt modelId="{EF990452-D214-47D3-A923-8DC9F46E1C14}" type="sibTrans" cxnId="{25698EBC-69FF-4D1A-AED9-E9510A79B5F4}">
      <dgm:prSet/>
      <dgm:spPr/>
      <dgm:t>
        <a:bodyPr/>
        <a:lstStyle/>
        <a:p>
          <a:endParaRPr lang="en-AU"/>
        </a:p>
      </dgm:t>
    </dgm:pt>
    <dgm:pt modelId="{47A0A874-BF3B-498E-A1AA-B6A3EB8957B6}">
      <dgm:prSet/>
      <dgm:spPr>
        <a:solidFill>
          <a:schemeClr val="bg1">
            <a:alpha val="90000"/>
          </a:schemeClr>
        </a:solidFill>
      </dgm:spPr>
      <dgm:t>
        <a:bodyPr/>
        <a:lstStyle/>
        <a:p>
          <a:r>
            <a:rPr lang="en-US" dirty="0"/>
            <a:t>Zoom</a:t>
          </a:r>
          <a:endParaRPr lang="en-AU" dirty="0"/>
        </a:p>
      </dgm:t>
    </dgm:pt>
    <dgm:pt modelId="{19CA32B7-45B0-4F73-98C1-0F8912FCF4C3}" type="parTrans" cxnId="{C4A37F48-1F6E-477A-9237-EC379BA6E7F0}">
      <dgm:prSet/>
      <dgm:spPr/>
      <dgm:t>
        <a:bodyPr/>
        <a:lstStyle/>
        <a:p>
          <a:endParaRPr lang="en-AU"/>
        </a:p>
      </dgm:t>
    </dgm:pt>
    <dgm:pt modelId="{188FA13E-1B5E-4BCB-989F-6A96E0021CDA}" type="sibTrans" cxnId="{C4A37F48-1F6E-477A-9237-EC379BA6E7F0}">
      <dgm:prSet/>
      <dgm:spPr/>
      <dgm:t>
        <a:bodyPr/>
        <a:lstStyle/>
        <a:p>
          <a:endParaRPr lang="en-AU"/>
        </a:p>
      </dgm:t>
    </dgm:pt>
    <dgm:pt modelId="{5802C9B0-7282-44D5-8D3F-13CFFD837B20}">
      <dgm:prSet/>
      <dgm:spPr>
        <a:solidFill>
          <a:schemeClr val="bg1">
            <a:alpha val="90000"/>
          </a:schemeClr>
        </a:solidFill>
      </dgm:spPr>
      <dgm:t>
        <a:bodyPr/>
        <a:lstStyle/>
        <a:p>
          <a:r>
            <a:rPr lang="en-US" dirty="0"/>
            <a:t>Microsoft Teams </a:t>
          </a:r>
          <a:endParaRPr lang="en-AU" dirty="0"/>
        </a:p>
      </dgm:t>
    </dgm:pt>
    <dgm:pt modelId="{F8306BC7-876F-4AE7-BE6E-5DF1564B88F5}" type="parTrans" cxnId="{86D80719-E7E6-4F32-B220-BACB4E206C25}">
      <dgm:prSet/>
      <dgm:spPr/>
      <dgm:t>
        <a:bodyPr/>
        <a:lstStyle/>
        <a:p>
          <a:endParaRPr lang="en-AU"/>
        </a:p>
      </dgm:t>
    </dgm:pt>
    <dgm:pt modelId="{A5717C97-B5BE-42EB-B421-50B99F722AEE}" type="sibTrans" cxnId="{86D80719-E7E6-4F32-B220-BACB4E206C25}">
      <dgm:prSet/>
      <dgm:spPr/>
      <dgm:t>
        <a:bodyPr/>
        <a:lstStyle/>
        <a:p>
          <a:endParaRPr lang="en-AU"/>
        </a:p>
      </dgm:t>
    </dgm:pt>
    <dgm:pt modelId="{85248A92-9908-4FAE-BCAC-FDAD11915ED2}">
      <dgm:prSet/>
      <dgm:spPr>
        <a:solidFill>
          <a:schemeClr val="bg1">
            <a:alpha val="90000"/>
          </a:schemeClr>
        </a:solidFill>
      </dgm:spPr>
      <dgm:t>
        <a:bodyPr/>
        <a:lstStyle/>
        <a:p>
          <a:r>
            <a:rPr lang="en-AU" dirty="0"/>
            <a:t>Telephone</a:t>
          </a:r>
        </a:p>
      </dgm:t>
    </dgm:pt>
    <dgm:pt modelId="{38093A67-9FEC-45C9-9208-8E4FC7C79FCD}" type="parTrans" cxnId="{100A8925-08E9-467B-A096-9746D0CEB4A1}">
      <dgm:prSet/>
      <dgm:spPr/>
      <dgm:t>
        <a:bodyPr/>
        <a:lstStyle/>
        <a:p>
          <a:endParaRPr lang="en-AU"/>
        </a:p>
      </dgm:t>
    </dgm:pt>
    <dgm:pt modelId="{E9A875FD-81ED-4690-819B-A6414D6628A0}" type="sibTrans" cxnId="{100A8925-08E9-467B-A096-9746D0CEB4A1}">
      <dgm:prSet/>
      <dgm:spPr/>
      <dgm:t>
        <a:bodyPr/>
        <a:lstStyle/>
        <a:p>
          <a:endParaRPr lang="en-AU"/>
        </a:p>
      </dgm:t>
    </dgm:pt>
    <dgm:pt modelId="{C649AAAE-C5F1-4EDC-A1F4-87E6A7FF6264}" type="pres">
      <dgm:prSet presAssocID="{BCF8EB65-F0D6-4DAA-909F-58AB124488A6}" presName="Name0" presStyleCnt="0">
        <dgm:presLayoutVars>
          <dgm:dir/>
          <dgm:animLvl val="lvl"/>
          <dgm:resizeHandles val="exact"/>
        </dgm:presLayoutVars>
      </dgm:prSet>
      <dgm:spPr/>
    </dgm:pt>
    <dgm:pt modelId="{32CE85FE-15B4-4932-B69E-DE506CB80BAE}" type="pres">
      <dgm:prSet presAssocID="{9046A0EC-EEBC-4710-B17E-52656AB5D679}" presName="composite" presStyleCnt="0"/>
      <dgm:spPr/>
    </dgm:pt>
    <dgm:pt modelId="{CE31B435-E746-4B98-8CE3-F755B8D024C4}" type="pres">
      <dgm:prSet presAssocID="{9046A0EC-EEBC-4710-B17E-52656AB5D679}" presName="parTx" presStyleLbl="alignNode1" presStyleIdx="0" presStyleCnt="2">
        <dgm:presLayoutVars>
          <dgm:chMax val="0"/>
          <dgm:chPref val="0"/>
          <dgm:bulletEnabled val="1"/>
        </dgm:presLayoutVars>
      </dgm:prSet>
      <dgm:spPr/>
    </dgm:pt>
    <dgm:pt modelId="{F089B16B-EA06-4A65-90DE-66E840E6A361}" type="pres">
      <dgm:prSet presAssocID="{9046A0EC-EEBC-4710-B17E-52656AB5D679}" presName="desTx" presStyleLbl="alignAccFollowNode1" presStyleIdx="0" presStyleCnt="2">
        <dgm:presLayoutVars>
          <dgm:bulletEnabled val="1"/>
        </dgm:presLayoutVars>
      </dgm:prSet>
      <dgm:spPr/>
    </dgm:pt>
    <dgm:pt modelId="{AC5D3DB4-B963-448B-906C-F6FE23B91030}" type="pres">
      <dgm:prSet presAssocID="{A7949AC9-624E-4EC5-85E7-73AF52724381}" presName="space" presStyleCnt="0"/>
      <dgm:spPr/>
    </dgm:pt>
    <dgm:pt modelId="{6EBC4AB5-1F48-47AC-A731-3ECAB0B8E1AA}" type="pres">
      <dgm:prSet presAssocID="{8651EC62-8941-4C42-AC2A-C64382E9B008}" presName="composite" presStyleCnt="0"/>
      <dgm:spPr/>
    </dgm:pt>
    <dgm:pt modelId="{D52571A9-C860-4FAB-93F3-8660E836A97E}" type="pres">
      <dgm:prSet presAssocID="{8651EC62-8941-4C42-AC2A-C64382E9B008}" presName="parTx" presStyleLbl="alignNode1" presStyleIdx="1" presStyleCnt="2">
        <dgm:presLayoutVars>
          <dgm:chMax val="0"/>
          <dgm:chPref val="0"/>
          <dgm:bulletEnabled val="1"/>
        </dgm:presLayoutVars>
      </dgm:prSet>
      <dgm:spPr/>
    </dgm:pt>
    <dgm:pt modelId="{B75D0061-8775-4F94-A99A-4F329F0ED5A9}" type="pres">
      <dgm:prSet presAssocID="{8651EC62-8941-4C42-AC2A-C64382E9B008}" presName="desTx" presStyleLbl="alignAccFollowNode1" presStyleIdx="1" presStyleCnt="2">
        <dgm:presLayoutVars>
          <dgm:bulletEnabled val="1"/>
        </dgm:presLayoutVars>
      </dgm:prSet>
      <dgm:spPr/>
    </dgm:pt>
  </dgm:ptLst>
  <dgm:cxnLst>
    <dgm:cxn modelId="{C7808813-7BCB-426D-8E4B-2A0B840E2E01}" type="presOf" srcId="{85248A92-9908-4FAE-BCAC-FDAD11915ED2}" destId="{F089B16B-EA06-4A65-90DE-66E840E6A361}" srcOrd="0" destOrd="2" presId="urn:microsoft.com/office/officeart/2005/8/layout/hList1"/>
    <dgm:cxn modelId="{61933616-4D05-4E0D-A756-C986409D4253}" srcId="{9046A0EC-EEBC-4710-B17E-52656AB5D679}" destId="{C608EB30-7839-49AD-88F5-DF7E763EB04A}" srcOrd="0" destOrd="0" parTransId="{5ECF0F6F-3D5F-4A08-B10A-834192D5A5A1}" sibTransId="{3E696E7D-A8FB-4A5F-8054-8FB793DC8452}"/>
    <dgm:cxn modelId="{86D80719-E7E6-4F32-B220-BACB4E206C25}" srcId="{9046A0EC-EEBC-4710-B17E-52656AB5D679}" destId="{5802C9B0-7282-44D5-8D3F-13CFFD837B20}" srcOrd="4" destOrd="0" parTransId="{F8306BC7-876F-4AE7-BE6E-5DF1564B88F5}" sibTransId="{A5717C97-B5BE-42EB-B421-50B99F722AEE}"/>
    <dgm:cxn modelId="{100A8925-08E9-467B-A096-9746D0CEB4A1}" srcId="{9046A0EC-EEBC-4710-B17E-52656AB5D679}" destId="{85248A92-9908-4FAE-BCAC-FDAD11915ED2}" srcOrd="2" destOrd="0" parTransId="{38093A67-9FEC-45C9-9208-8E4FC7C79FCD}" sibTransId="{E9A875FD-81ED-4690-819B-A6414D6628A0}"/>
    <dgm:cxn modelId="{22480230-39DB-4543-8788-02FB7EC54C22}" type="presOf" srcId="{C608EB30-7839-49AD-88F5-DF7E763EB04A}" destId="{F089B16B-EA06-4A65-90DE-66E840E6A361}" srcOrd="0" destOrd="0" presId="urn:microsoft.com/office/officeart/2005/8/layout/hList1"/>
    <dgm:cxn modelId="{1130E840-3F98-41DF-9843-C0BB274ED3CA}" type="presOf" srcId="{5802C9B0-7282-44D5-8D3F-13CFFD837B20}" destId="{F089B16B-EA06-4A65-90DE-66E840E6A361}" srcOrd="0" destOrd="4" presId="urn:microsoft.com/office/officeart/2005/8/layout/hList1"/>
    <dgm:cxn modelId="{6ACD4D5B-38A0-4174-9CD4-B03AEAD4EF3B}" srcId="{BCF8EB65-F0D6-4DAA-909F-58AB124488A6}" destId="{9046A0EC-EEBC-4710-B17E-52656AB5D679}" srcOrd="0" destOrd="0" parTransId="{76B18450-F163-4BDF-8C25-651C27FAD251}" sibTransId="{A7949AC9-624E-4EC5-85E7-73AF52724381}"/>
    <dgm:cxn modelId="{C4A37F48-1F6E-477A-9237-EC379BA6E7F0}" srcId="{9046A0EC-EEBC-4710-B17E-52656AB5D679}" destId="{47A0A874-BF3B-498E-A1AA-B6A3EB8957B6}" srcOrd="3" destOrd="0" parTransId="{19CA32B7-45B0-4F73-98C1-0F8912FCF4C3}" sibTransId="{188FA13E-1B5E-4BCB-989F-6A96E0021CDA}"/>
    <dgm:cxn modelId="{4D3E866C-0086-44B3-A44D-BBB0392820A2}" type="presOf" srcId="{AEFECA41-8D46-4762-901E-B35E80397902}" destId="{B75D0061-8775-4F94-A99A-4F329F0ED5A9}" srcOrd="0" destOrd="3" presId="urn:microsoft.com/office/officeart/2005/8/layout/hList1"/>
    <dgm:cxn modelId="{CF251E75-F17A-4F42-831F-3F20B7D1313B}" type="presOf" srcId="{2658CA76-B2F8-4097-94B3-ADBB620E2F9E}" destId="{B75D0061-8775-4F94-A99A-4F329F0ED5A9}" srcOrd="0" destOrd="0" presId="urn:microsoft.com/office/officeart/2005/8/layout/hList1"/>
    <dgm:cxn modelId="{121A3459-757B-4047-BF52-03F4D3E09731}" srcId="{BCF8EB65-F0D6-4DAA-909F-58AB124488A6}" destId="{8651EC62-8941-4C42-AC2A-C64382E9B008}" srcOrd="1" destOrd="0" parTransId="{380A17D6-AC75-4F15-BBBF-6F2754C06EC0}" sibTransId="{44B1CE4B-B853-4CE5-B196-C9FBAFEDBDC0}"/>
    <dgm:cxn modelId="{B885065A-A1EA-4EA0-B117-9D608F39A69E}" type="presOf" srcId="{9046A0EC-EEBC-4710-B17E-52656AB5D679}" destId="{CE31B435-E746-4B98-8CE3-F755B8D024C4}" srcOrd="0" destOrd="0" presId="urn:microsoft.com/office/officeart/2005/8/layout/hList1"/>
    <dgm:cxn modelId="{FE94817A-7A85-44B0-812B-CFCFCA721F8A}" type="presOf" srcId="{BCF8EB65-F0D6-4DAA-909F-58AB124488A6}" destId="{C649AAAE-C5F1-4EDC-A1F4-87E6A7FF6264}" srcOrd="0" destOrd="0" presId="urn:microsoft.com/office/officeart/2005/8/layout/hList1"/>
    <dgm:cxn modelId="{2FF5A780-8EB6-4742-BCCA-E8F882547B2D}" type="presOf" srcId="{ECFF2A0E-E5D9-4EEF-BC67-C98F853CDC26}" destId="{B75D0061-8775-4F94-A99A-4F329F0ED5A9}" srcOrd="0" destOrd="1" presId="urn:microsoft.com/office/officeart/2005/8/layout/hList1"/>
    <dgm:cxn modelId="{D857FC96-5CEB-411E-9E69-96769A462568}" srcId="{8651EC62-8941-4C42-AC2A-C64382E9B008}" destId="{ECFF2A0E-E5D9-4EEF-BC67-C98F853CDC26}" srcOrd="1" destOrd="0" parTransId="{DE6BAA13-30D2-4333-BD95-5AACAC25C796}" sibTransId="{D3E3F98B-7C7B-400E-9A31-A5B18E485E72}"/>
    <dgm:cxn modelId="{1ED23D98-7AA6-4CDF-8EA0-C4E331F016A4}" type="presOf" srcId="{25F958D7-BE73-4F47-B374-0D9E5E5A9A41}" destId="{B75D0061-8775-4F94-A99A-4F329F0ED5A9}" srcOrd="0" destOrd="2" presId="urn:microsoft.com/office/officeart/2005/8/layout/hList1"/>
    <dgm:cxn modelId="{00CEF2B6-90D6-4894-A65C-EB5AE33E051C}" srcId="{8651EC62-8941-4C42-AC2A-C64382E9B008}" destId="{25F958D7-BE73-4F47-B374-0D9E5E5A9A41}" srcOrd="2" destOrd="0" parTransId="{CDEB7639-0513-4CB4-95E5-3145A54428E8}" sibTransId="{B3DDCFA9-13EF-4488-B07E-49A3363C9525}"/>
    <dgm:cxn modelId="{EA546DBB-A996-48C1-ADD4-7789C496D7A2}" srcId="{8651EC62-8941-4C42-AC2A-C64382E9B008}" destId="{2658CA76-B2F8-4097-94B3-ADBB620E2F9E}" srcOrd="0" destOrd="0" parTransId="{6C5CECDF-586B-43A9-A3D8-95C4CC5F9967}" sibTransId="{ED35F16D-66AF-4211-947B-60D60B0B552D}"/>
    <dgm:cxn modelId="{25698EBC-69FF-4D1A-AED9-E9510A79B5F4}" srcId="{9046A0EC-EEBC-4710-B17E-52656AB5D679}" destId="{1D0A4A51-D66E-45B5-9868-5EBA8E213E64}" srcOrd="1" destOrd="0" parTransId="{FCF56756-F338-424B-B3FA-A29AF227F3EB}" sibTransId="{EF990452-D214-47D3-A923-8DC9F46E1C14}"/>
    <dgm:cxn modelId="{C223E0C4-1343-4571-BF77-A4C4A5E5BF16}" srcId="{8651EC62-8941-4C42-AC2A-C64382E9B008}" destId="{AEFECA41-8D46-4762-901E-B35E80397902}" srcOrd="3" destOrd="0" parTransId="{8D8081A5-0CA7-4A66-8F6A-CA4426655E4A}" sibTransId="{F411CEB5-90FA-4541-9212-9435DBF5ACEB}"/>
    <dgm:cxn modelId="{E43745CF-81CE-4B70-94FF-C9377D3EEDB7}" type="presOf" srcId="{8651EC62-8941-4C42-AC2A-C64382E9B008}" destId="{D52571A9-C860-4FAB-93F3-8660E836A97E}" srcOrd="0" destOrd="0" presId="urn:microsoft.com/office/officeart/2005/8/layout/hList1"/>
    <dgm:cxn modelId="{58DB1EE8-76F7-4AB2-B446-0E97243B40E0}" type="presOf" srcId="{1D0A4A51-D66E-45B5-9868-5EBA8E213E64}" destId="{F089B16B-EA06-4A65-90DE-66E840E6A361}" srcOrd="0" destOrd="1" presId="urn:microsoft.com/office/officeart/2005/8/layout/hList1"/>
    <dgm:cxn modelId="{21DBF1FA-5B32-4D14-B044-F7A8D48461F8}" type="presOf" srcId="{47A0A874-BF3B-498E-A1AA-B6A3EB8957B6}" destId="{F089B16B-EA06-4A65-90DE-66E840E6A361}" srcOrd="0" destOrd="3" presId="urn:microsoft.com/office/officeart/2005/8/layout/hList1"/>
    <dgm:cxn modelId="{98B666B5-A03E-438E-B61E-684ED293E3AA}" type="presParOf" srcId="{C649AAAE-C5F1-4EDC-A1F4-87E6A7FF6264}" destId="{32CE85FE-15B4-4932-B69E-DE506CB80BAE}" srcOrd="0" destOrd="0" presId="urn:microsoft.com/office/officeart/2005/8/layout/hList1"/>
    <dgm:cxn modelId="{E65F7021-FF01-46B8-9512-D1ABD54C724B}" type="presParOf" srcId="{32CE85FE-15B4-4932-B69E-DE506CB80BAE}" destId="{CE31B435-E746-4B98-8CE3-F755B8D024C4}" srcOrd="0" destOrd="0" presId="urn:microsoft.com/office/officeart/2005/8/layout/hList1"/>
    <dgm:cxn modelId="{FCE95D30-0013-47A5-ACF6-B2BBEFA5FC62}" type="presParOf" srcId="{32CE85FE-15B4-4932-B69E-DE506CB80BAE}" destId="{F089B16B-EA06-4A65-90DE-66E840E6A361}" srcOrd="1" destOrd="0" presId="urn:microsoft.com/office/officeart/2005/8/layout/hList1"/>
    <dgm:cxn modelId="{16703389-C37C-4B95-9CB5-386E74838364}" type="presParOf" srcId="{C649AAAE-C5F1-4EDC-A1F4-87E6A7FF6264}" destId="{AC5D3DB4-B963-448B-906C-F6FE23B91030}" srcOrd="1" destOrd="0" presId="urn:microsoft.com/office/officeart/2005/8/layout/hList1"/>
    <dgm:cxn modelId="{1E31115A-0D99-4997-83C4-6C77DAC3F5BF}" type="presParOf" srcId="{C649AAAE-C5F1-4EDC-A1F4-87E6A7FF6264}" destId="{6EBC4AB5-1F48-47AC-A731-3ECAB0B8E1AA}" srcOrd="2" destOrd="0" presId="urn:microsoft.com/office/officeart/2005/8/layout/hList1"/>
    <dgm:cxn modelId="{D87EBEB2-6869-4D84-B850-A389D17F7775}" type="presParOf" srcId="{6EBC4AB5-1F48-47AC-A731-3ECAB0B8E1AA}" destId="{D52571A9-C860-4FAB-93F3-8660E836A97E}" srcOrd="0" destOrd="0" presId="urn:microsoft.com/office/officeart/2005/8/layout/hList1"/>
    <dgm:cxn modelId="{C693FE89-7272-4629-9D2F-9B7EA0391558}" type="presParOf" srcId="{6EBC4AB5-1F48-47AC-A731-3ECAB0B8E1AA}" destId="{B75D0061-8775-4F94-A99A-4F329F0ED5A9}"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E9410-84CC-49DE-8811-560B434C81CA}"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35D70C63-A585-4020-BE2F-68D7FDCAA421}">
      <dgm:prSet custT="1"/>
      <dgm:spPr>
        <a:solidFill>
          <a:schemeClr val="accent5">
            <a:lumMod val="60000"/>
            <a:lumOff val="40000"/>
          </a:schemeClr>
        </a:solidFill>
      </dgm:spPr>
      <dgm:t>
        <a:bodyPr/>
        <a:lstStyle/>
        <a:p>
          <a:r>
            <a:rPr lang="en-US" sz="1800" dirty="0">
              <a:solidFill>
                <a:schemeClr val="tx1"/>
              </a:solidFill>
              <a:latin typeface="Calibri Light" panose="020F0302020204030204" pitchFamily="34" charset="0"/>
              <a:cs typeface="Calibri Light" panose="020F0302020204030204" pitchFamily="34" charset="0"/>
            </a:rPr>
            <a:t>Provide equipment needed to do the tasks</a:t>
          </a:r>
        </a:p>
      </dgm:t>
    </dgm:pt>
    <dgm:pt modelId="{8A7BEBD2-95A7-40BA-A21B-71A36A15DD70}" type="parTrans" cxnId="{8DB89D41-E113-43E0-8960-4C0DB16C19EA}">
      <dgm:prSet/>
      <dgm:spPr/>
      <dgm:t>
        <a:bodyPr/>
        <a:lstStyle/>
        <a:p>
          <a:endParaRPr lang="en-US"/>
        </a:p>
      </dgm:t>
    </dgm:pt>
    <dgm:pt modelId="{3496D75C-94F3-4C4F-9A35-B1CCB467F070}" type="sibTrans" cxnId="{8DB89D41-E113-43E0-8960-4C0DB16C19EA}">
      <dgm:prSet/>
      <dgm:spPr/>
      <dgm:t>
        <a:bodyPr/>
        <a:lstStyle/>
        <a:p>
          <a:endParaRPr lang="en-US"/>
        </a:p>
      </dgm:t>
    </dgm:pt>
    <dgm:pt modelId="{69961D79-4DB5-4728-9035-104E1A214139}">
      <dgm:prSet custT="1"/>
      <dgm:spPr>
        <a:solidFill>
          <a:srgbClr val="FF3399"/>
        </a:solidFill>
      </dgm:spPr>
      <dgm:t>
        <a:bodyPr/>
        <a:lstStyle/>
        <a:p>
          <a:r>
            <a:rPr lang="en-US" sz="1800" dirty="0">
              <a:solidFill>
                <a:schemeClr val="tx1"/>
              </a:solidFill>
              <a:latin typeface="Calibri Light" panose="020F0302020204030204" pitchFamily="34" charset="0"/>
              <a:cs typeface="Calibri Light" panose="020F0302020204030204" pitchFamily="34" charset="0"/>
            </a:rPr>
            <a:t>Have an open door policy, where possible </a:t>
          </a:r>
        </a:p>
      </dgm:t>
    </dgm:pt>
    <dgm:pt modelId="{E7B65406-73AE-4B1C-A636-0E28045F34A0}" type="parTrans" cxnId="{8B87D7A7-79C9-445F-BC44-FB805E569778}">
      <dgm:prSet/>
      <dgm:spPr/>
      <dgm:t>
        <a:bodyPr/>
        <a:lstStyle/>
        <a:p>
          <a:endParaRPr lang="en-US"/>
        </a:p>
      </dgm:t>
    </dgm:pt>
    <dgm:pt modelId="{21F517CB-1F0C-4EDE-906A-FE8ECF205162}" type="sibTrans" cxnId="{8B87D7A7-79C9-445F-BC44-FB805E569778}">
      <dgm:prSet/>
      <dgm:spPr/>
      <dgm:t>
        <a:bodyPr/>
        <a:lstStyle/>
        <a:p>
          <a:endParaRPr lang="en-US"/>
        </a:p>
      </dgm:t>
    </dgm:pt>
    <dgm:pt modelId="{62B1FDA2-DF14-4B63-9B11-48897C34132B}">
      <dgm:prSet custT="1"/>
      <dgm:spPr>
        <a:solidFill>
          <a:schemeClr val="accent5">
            <a:lumMod val="60000"/>
            <a:lumOff val="40000"/>
          </a:schemeClr>
        </a:solidFill>
      </dgm:spPr>
      <dgm:t>
        <a:bodyPr/>
        <a:lstStyle/>
        <a:p>
          <a:r>
            <a:rPr lang="en-US" sz="1800" dirty="0">
              <a:solidFill>
                <a:schemeClr val="tx1"/>
              </a:solidFill>
              <a:latin typeface="Calibri Light" panose="020F0302020204030204" pitchFamily="34" charset="0"/>
              <a:cs typeface="Calibri Light" panose="020F0302020204030204" pitchFamily="34" charset="0"/>
            </a:rPr>
            <a:t>Encourage and welcome feedback from volunteers </a:t>
          </a:r>
        </a:p>
      </dgm:t>
    </dgm:pt>
    <dgm:pt modelId="{AAB68A8F-AEBA-4B08-9091-4CEC31C82DD5}" type="parTrans" cxnId="{28A552FB-666C-45F4-9FEF-D27819D75DEF}">
      <dgm:prSet/>
      <dgm:spPr/>
      <dgm:t>
        <a:bodyPr/>
        <a:lstStyle/>
        <a:p>
          <a:endParaRPr lang="en-US"/>
        </a:p>
      </dgm:t>
    </dgm:pt>
    <dgm:pt modelId="{36BF3C2E-9919-453A-8F4F-0D2BD35F7A16}" type="sibTrans" cxnId="{28A552FB-666C-45F4-9FEF-D27819D75DEF}">
      <dgm:prSet/>
      <dgm:spPr/>
      <dgm:t>
        <a:bodyPr/>
        <a:lstStyle/>
        <a:p>
          <a:endParaRPr lang="en-US"/>
        </a:p>
      </dgm:t>
    </dgm:pt>
    <dgm:pt modelId="{15F668CC-B028-4254-955C-640AE680F177}">
      <dgm:prSet/>
      <dgm:spPr>
        <a:solidFill>
          <a:srgbClr val="FF3399"/>
        </a:solidFill>
      </dgm:spPr>
      <dgm:t>
        <a:bodyPr/>
        <a:lstStyle/>
        <a:p>
          <a:r>
            <a:rPr lang="en-US" dirty="0">
              <a:solidFill>
                <a:schemeClr val="tx1"/>
              </a:solidFill>
              <a:latin typeface="Calibri Light" panose="020F0302020204030204" pitchFamily="34" charset="0"/>
              <a:cs typeface="Calibri Light" panose="020F0302020204030204" pitchFamily="34" charset="0"/>
            </a:rPr>
            <a:t>Regular communications e.g. – team meetings, zoom sessions and newsletters, weekly emails</a:t>
          </a:r>
        </a:p>
      </dgm:t>
    </dgm:pt>
    <dgm:pt modelId="{A8D31254-026C-440B-9D5C-4CE3D48D117C}" type="parTrans" cxnId="{2A6E09E7-EB9C-45D8-B78B-5CE0847525AC}">
      <dgm:prSet/>
      <dgm:spPr/>
      <dgm:t>
        <a:bodyPr/>
        <a:lstStyle/>
        <a:p>
          <a:endParaRPr lang="en-US"/>
        </a:p>
      </dgm:t>
    </dgm:pt>
    <dgm:pt modelId="{55BC814E-1225-4FCF-AAA1-0FC2A5B04D9E}" type="sibTrans" cxnId="{2A6E09E7-EB9C-45D8-B78B-5CE0847525AC}">
      <dgm:prSet/>
      <dgm:spPr/>
      <dgm:t>
        <a:bodyPr/>
        <a:lstStyle/>
        <a:p>
          <a:endParaRPr lang="en-US"/>
        </a:p>
      </dgm:t>
    </dgm:pt>
    <dgm:pt modelId="{9D27C978-6C2D-4FF7-A7CB-E38D478CE308}">
      <dgm:prSet custT="1"/>
      <dgm:spPr>
        <a:solidFill>
          <a:schemeClr val="accent5">
            <a:lumMod val="60000"/>
            <a:lumOff val="40000"/>
          </a:schemeClr>
        </a:solidFill>
      </dgm:spPr>
      <dgm:t>
        <a:bodyPr/>
        <a:lstStyle/>
        <a:p>
          <a:r>
            <a:rPr lang="en-US" sz="1400" dirty="0">
              <a:solidFill>
                <a:schemeClr val="tx1"/>
              </a:solidFill>
              <a:latin typeface="Calibri Light" panose="020F0302020204030204" pitchFamily="34" charset="0"/>
              <a:cs typeface="Calibri Light" panose="020F0302020204030204" pitchFamily="34" charset="0"/>
            </a:rPr>
            <a:t>Have staff and volunteers work together to understand the contributions each other make </a:t>
          </a:r>
        </a:p>
      </dgm:t>
    </dgm:pt>
    <dgm:pt modelId="{9A673F21-CC6B-4265-84E1-91F9CD891249}" type="parTrans" cxnId="{6E985456-3EDD-4CF3-8658-C15639DF4FA2}">
      <dgm:prSet/>
      <dgm:spPr/>
      <dgm:t>
        <a:bodyPr/>
        <a:lstStyle/>
        <a:p>
          <a:endParaRPr lang="en-US"/>
        </a:p>
      </dgm:t>
    </dgm:pt>
    <dgm:pt modelId="{97DA1062-9107-43B4-9846-B0D875DD36FB}" type="sibTrans" cxnId="{6E985456-3EDD-4CF3-8658-C15639DF4FA2}">
      <dgm:prSet/>
      <dgm:spPr/>
      <dgm:t>
        <a:bodyPr/>
        <a:lstStyle/>
        <a:p>
          <a:endParaRPr lang="en-US"/>
        </a:p>
      </dgm:t>
    </dgm:pt>
    <dgm:pt modelId="{15A249CA-F875-4127-B654-ECA39895859B}">
      <dgm:prSet custT="1"/>
      <dgm:spPr>
        <a:solidFill>
          <a:srgbClr val="FF3399"/>
        </a:solidFill>
      </dgm:spPr>
      <dgm:t>
        <a:bodyPr/>
        <a:lstStyle/>
        <a:p>
          <a:r>
            <a:rPr lang="en-US" sz="1600" dirty="0">
              <a:solidFill>
                <a:schemeClr val="tx1"/>
              </a:solidFill>
              <a:latin typeface="Calibri Light" panose="020F0302020204030204" pitchFamily="34" charset="0"/>
              <a:cs typeface="Calibri Light" panose="020F0302020204030204" pitchFamily="34" charset="0"/>
            </a:rPr>
            <a:t>Risk management – Occupational Health &amp; Safety </a:t>
          </a:r>
        </a:p>
      </dgm:t>
    </dgm:pt>
    <dgm:pt modelId="{720AB70F-FD6A-4BAE-B85F-B801267DDCF2}" type="parTrans" cxnId="{E70DAB36-90C7-448B-873B-17BDA49B9E48}">
      <dgm:prSet/>
      <dgm:spPr/>
      <dgm:t>
        <a:bodyPr/>
        <a:lstStyle/>
        <a:p>
          <a:endParaRPr lang="en-US"/>
        </a:p>
      </dgm:t>
    </dgm:pt>
    <dgm:pt modelId="{22BB5A59-8E35-401D-A4E1-079DB6DB30A2}" type="sibTrans" cxnId="{E70DAB36-90C7-448B-873B-17BDA49B9E48}">
      <dgm:prSet/>
      <dgm:spPr/>
      <dgm:t>
        <a:bodyPr/>
        <a:lstStyle/>
        <a:p>
          <a:endParaRPr lang="en-US"/>
        </a:p>
      </dgm:t>
    </dgm:pt>
    <dgm:pt modelId="{28DF1D60-625A-44FE-B68E-BE46B77216B4}">
      <dgm:prSet custT="1"/>
      <dgm:spPr>
        <a:solidFill>
          <a:srgbClr val="FF3399"/>
        </a:solidFill>
      </dgm:spPr>
      <dgm:t>
        <a:bodyPr/>
        <a:lstStyle/>
        <a:p>
          <a:r>
            <a:rPr lang="en-US" sz="1600" dirty="0">
              <a:solidFill>
                <a:schemeClr val="tx1"/>
              </a:solidFill>
              <a:latin typeface="Calibri Light" panose="020F0302020204030204" pitchFamily="34" charset="0"/>
              <a:cs typeface="Calibri Light" panose="020F0302020204030204" pitchFamily="34" charset="0"/>
            </a:rPr>
            <a:t>Keep records and contract tracing is required. Keep distance and stay home if unwell</a:t>
          </a:r>
          <a:r>
            <a:rPr lang="en-US" sz="1400" dirty="0"/>
            <a:t>. </a:t>
          </a:r>
        </a:p>
      </dgm:t>
    </dgm:pt>
    <dgm:pt modelId="{B1AA7C01-35A9-4DB9-A235-199F5AB0485B}" type="parTrans" cxnId="{1B9C2E93-C442-45C7-BE1B-E305F9929C29}">
      <dgm:prSet/>
      <dgm:spPr/>
      <dgm:t>
        <a:bodyPr/>
        <a:lstStyle/>
        <a:p>
          <a:endParaRPr lang="en-US"/>
        </a:p>
      </dgm:t>
    </dgm:pt>
    <dgm:pt modelId="{FE32B0E1-6077-4FD1-9D67-88DE6A799F50}" type="sibTrans" cxnId="{1B9C2E93-C442-45C7-BE1B-E305F9929C29}">
      <dgm:prSet/>
      <dgm:spPr/>
      <dgm:t>
        <a:bodyPr/>
        <a:lstStyle/>
        <a:p>
          <a:endParaRPr lang="en-US"/>
        </a:p>
      </dgm:t>
    </dgm:pt>
    <dgm:pt modelId="{E6B27F2E-204F-4AD8-9632-0A0CBC0F0E16}" type="pres">
      <dgm:prSet presAssocID="{EC6E9410-84CC-49DE-8811-560B434C81CA}" presName="diagram" presStyleCnt="0">
        <dgm:presLayoutVars>
          <dgm:dir/>
          <dgm:resizeHandles val="exact"/>
        </dgm:presLayoutVars>
      </dgm:prSet>
      <dgm:spPr/>
    </dgm:pt>
    <dgm:pt modelId="{E9D81FC5-ACDC-46E0-A8E0-59D86D671268}" type="pres">
      <dgm:prSet presAssocID="{35D70C63-A585-4020-BE2F-68D7FDCAA421}" presName="node" presStyleLbl="node1" presStyleIdx="0" presStyleCnt="7">
        <dgm:presLayoutVars>
          <dgm:bulletEnabled val="1"/>
        </dgm:presLayoutVars>
      </dgm:prSet>
      <dgm:spPr/>
    </dgm:pt>
    <dgm:pt modelId="{F6A127C1-917C-4446-95DD-AB044F820551}" type="pres">
      <dgm:prSet presAssocID="{3496D75C-94F3-4C4F-9A35-B1CCB467F070}" presName="sibTrans" presStyleCnt="0"/>
      <dgm:spPr/>
    </dgm:pt>
    <dgm:pt modelId="{E6E5DB3A-3C54-46CB-9C02-2BA712AFACC9}" type="pres">
      <dgm:prSet presAssocID="{69961D79-4DB5-4728-9035-104E1A214139}" presName="node" presStyleLbl="node1" presStyleIdx="1" presStyleCnt="7">
        <dgm:presLayoutVars>
          <dgm:bulletEnabled val="1"/>
        </dgm:presLayoutVars>
      </dgm:prSet>
      <dgm:spPr/>
    </dgm:pt>
    <dgm:pt modelId="{2E616F08-C390-4C0B-AD3A-A6A83857DAA3}" type="pres">
      <dgm:prSet presAssocID="{21F517CB-1F0C-4EDE-906A-FE8ECF205162}" presName="sibTrans" presStyleCnt="0"/>
      <dgm:spPr/>
    </dgm:pt>
    <dgm:pt modelId="{2CD2514E-D8B8-486E-A893-C61A000B39B7}" type="pres">
      <dgm:prSet presAssocID="{62B1FDA2-DF14-4B63-9B11-48897C34132B}" presName="node" presStyleLbl="node1" presStyleIdx="2" presStyleCnt="7">
        <dgm:presLayoutVars>
          <dgm:bulletEnabled val="1"/>
        </dgm:presLayoutVars>
      </dgm:prSet>
      <dgm:spPr/>
    </dgm:pt>
    <dgm:pt modelId="{A2E26439-C200-429A-A527-8123C104A953}" type="pres">
      <dgm:prSet presAssocID="{36BF3C2E-9919-453A-8F4F-0D2BD35F7A16}" presName="sibTrans" presStyleCnt="0"/>
      <dgm:spPr/>
    </dgm:pt>
    <dgm:pt modelId="{FEC19035-FB60-4C5A-A008-ECE747A16ED5}" type="pres">
      <dgm:prSet presAssocID="{15F668CC-B028-4254-955C-640AE680F177}" presName="node" presStyleLbl="node1" presStyleIdx="3" presStyleCnt="7">
        <dgm:presLayoutVars>
          <dgm:bulletEnabled val="1"/>
        </dgm:presLayoutVars>
      </dgm:prSet>
      <dgm:spPr/>
    </dgm:pt>
    <dgm:pt modelId="{6A360A20-D62C-4B45-8833-C1919FC49490}" type="pres">
      <dgm:prSet presAssocID="{55BC814E-1225-4FCF-AAA1-0FC2A5B04D9E}" presName="sibTrans" presStyleCnt="0"/>
      <dgm:spPr/>
    </dgm:pt>
    <dgm:pt modelId="{3FF1BBDF-05B9-48BD-B40E-1585B5D7386D}" type="pres">
      <dgm:prSet presAssocID="{9D27C978-6C2D-4FF7-A7CB-E38D478CE308}" presName="node" presStyleLbl="node1" presStyleIdx="4" presStyleCnt="7">
        <dgm:presLayoutVars>
          <dgm:bulletEnabled val="1"/>
        </dgm:presLayoutVars>
      </dgm:prSet>
      <dgm:spPr/>
    </dgm:pt>
    <dgm:pt modelId="{AEC22860-21EB-46AD-B649-3A5B5DF2F23C}" type="pres">
      <dgm:prSet presAssocID="{97DA1062-9107-43B4-9846-B0D875DD36FB}" presName="sibTrans" presStyleCnt="0"/>
      <dgm:spPr/>
    </dgm:pt>
    <dgm:pt modelId="{CDF3FAF8-860B-4AB6-BF86-60D3A745A208}" type="pres">
      <dgm:prSet presAssocID="{15A249CA-F875-4127-B654-ECA39895859B}" presName="node" presStyleLbl="node1" presStyleIdx="5" presStyleCnt="7">
        <dgm:presLayoutVars>
          <dgm:bulletEnabled val="1"/>
        </dgm:presLayoutVars>
      </dgm:prSet>
      <dgm:spPr/>
    </dgm:pt>
    <dgm:pt modelId="{2F1C99BF-3ACE-4E10-BCF7-F2247B2B0498}" type="pres">
      <dgm:prSet presAssocID="{22BB5A59-8E35-401D-A4E1-079DB6DB30A2}" presName="sibTrans" presStyleCnt="0"/>
      <dgm:spPr/>
    </dgm:pt>
    <dgm:pt modelId="{F634A2B6-E59F-4DBB-818A-949A76A05170}" type="pres">
      <dgm:prSet presAssocID="{28DF1D60-625A-44FE-B68E-BE46B77216B4}" presName="node" presStyleLbl="node1" presStyleIdx="6" presStyleCnt="7">
        <dgm:presLayoutVars>
          <dgm:bulletEnabled val="1"/>
        </dgm:presLayoutVars>
      </dgm:prSet>
      <dgm:spPr/>
    </dgm:pt>
  </dgm:ptLst>
  <dgm:cxnLst>
    <dgm:cxn modelId="{20AF1C2C-9FDD-4C8B-8A39-D22AE07D0A08}" type="presOf" srcId="{9D27C978-6C2D-4FF7-A7CB-E38D478CE308}" destId="{3FF1BBDF-05B9-48BD-B40E-1585B5D7386D}" srcOrd="0" destOrd="0" presId="urn:microsoft.com/office/officeart/2005/8/layout/default"/>
    <dgm:cxn modelId="{4ECAED30-7CC8-44CE-B549-AA6C183A78E5}" type="presOf" srcId="{35D70C63-A585-4020-BE2F-68D7FDCAA421}" destId="{E9D81FC5-ACDC-46E0-A8E0-59D86D671268}" srcOrd="0" destOrd="0" presId="urn:microsoft.com/office/officeart/2005/8/layout/default"/>
    <dgm:cxn modelId="{E70DAB36-90C7-448B-873B-17BDA49B9E48}" srcId="{EC6E9410-84CC-49DE-8811-560B434C81CA}" destId="{15A249CA-F875-4127-B654-ECA39895859B}" srcOrd="5" destOrd="0" parTransId="{720AB70F-FD6A-4BAE-B85F-B801267DDCF2}" sibTransId="{22BB5A59-8E35-401D-A4E1-079DB6DB30A2}"/>
    <dgm:cxn modelId="{8DB89D41-E113-43E0-8960-4C0DB16C19EA}" srcId="{EC6E9410-84CC-49DE-8811-560B434C81CA}" destId="{35D70C63-A585-4020-BE2F-68D7FDCAA421}" srcOrd="0" destOrd="0" parTransId="{8A7BEBD2-95A7-40BA-A21B-71A36A15DD70}" sibTransId="{3496D75C-94F3-4C4F-9A35-B1CCB467F070}"/>
    <dgm:cxn modelId="{B5B74C68-93BF-453D-988B-E900E45D4236}" type="presOf" srcId="{15A249CA-F875-4127-B654-ECA39895859B}" destId="{CDF3FAF8-860B-4AB6-BF86-60D3A745A208}" srcOrd="0" destOrd="0" presId="urn:microsoft.com/office/officeart/2005/8/layout/default"/>
    <dgm:cxn modelId="{6E985456-3EDD-4CF3-8658-C15639DF4FA2}" srcId="{EC6E9410-84CC-49DE-8811-560B434C81CA}" destId="{9D27C978-6C2D-4FF7-A7CB-E38D478CE308}" srcOrd="4" destOrd="0" parTransId="{9A673F21-CC6B-4265-84E1-91F9CD891249}" sibTransId="{97DA1062-9107-43B4-9846-B0D875DD36FB}"/>
    <dgm:cxn modelId="{2410A67C-7847-421D-B0FA-ACE28E90D12C}" type="presOf" srcId="{15F668CC-B028-4254-955C-640AE680F177}" destId="{FEC19035-FB60-4C5A-A008-ECE747A16ED5}" srcOrd="0" destOrd="0" presId="urn:microsoft.com/office/officeart/2005/8/layout/default"/>
    <dgm:cxn modelId="{017D727E-6BA1-4017-B1BB-D0265192CA0A}" type="presOf" srcId="{28DF1D60-625A-44FE-B68E-BE46B77216B4}" destId="{F634A2B6-E59F-4DBB-818A-949A76A05170}" srcOrd="0" destOrd="0" presId="urn:microsoft.com/office/officeart/2005/8/layout/default"/>
    <dgm:cxn modelId="{1B9C2E93-C442-45C7-BE1B-E305F9929C29}" srcId="{EC6E9410-84CC-49DE-8811-560B434C81CA}" destId="{28DF1D60-625A-44FE-B68E-BE46B77216B4}" srcOrd="6" destOrd="0" parTransId="{B1AA7C01-35A9-4DB9-A235-199F5AB0485B}" sibTransId="{FE32B0E1-6077-4FD1-9D67-88DE6A799F50}"/>
    <dgm:cxn modelId="{8B87D7A7-79C9-445F-BC44-FB805E569778}" srcId="{EC6E9410-84CC-49DE-8811-560B434C81CA}" destId="{69961D79-4DB5-4728-9035-104E1A214139}" srcOrd="1" destOrd="0" parTransId="{E7B65406-73AE-4B1C-A636-0E28045F34A0}" sibTransId="{21F517CB-1F0C-4EDE-906A-FE8ECF205162}"/>
    <dgm:cxn modelId="{8DEEEEAD-154D-4C96-B3B8-9E82431F6FED}" type="presOf" srcId="{62B1FDA2-DF14-4B63-9B11-48897C34132B}" destId="{2CD2514E-D8B8-486E-A893-C61A000B39B7}" srcOrd="0" destOrd="0" presId="urn:microsoft.com/office/officeart/2005/8/layout/default"/>
    <dgm:cxn modelId="{80C229E0-06BB-4EE8-A61B-F38DD3DECC58}" type="presOf" srcId="{69961D79-4DB5-4728-9035-104E1A214139}" destId="{E6E5DB3A-3C54-46CB-9C02-2BA712AFACC9}" srcOrd="0" destOrd="0" presId="urn:microsoft.com/office/officeart/2005/8/layout/default"/>
    <dgm:cxn modelId="{A7E94BE6-BE5E-4C67-934C-24E52FEFBE34}" type="presOf" srcId="{EC6E9410-84CC-49DE-8811-560B434C81CA}" destId="{E6B27F2E-204F-4AD8-9632-0A0CBC0F0E16}" srcOrd="0" destOrd="0" presId="urn:microsoft.com/office/officeart/2005/8/layout/default"/>
    <dgm:cxn modelId="{2A6E09E7-EB9C-45D8-B78B-5CE0847525AC}" srcId="{EC6E9410-84CC-49DE-8811-560B434C81CA}" destId="{15F668CC-B028-4254-955C-640AE680F177}" srcOrd="3" destOrd="0" parTransId="{A8D31254-026C-440B-9D5C-4CE3D48D117C}" sibTransId="{55BC814E-1225-4FCF-AAA1-0FC2A5B04D9E}"/>
    <dgm:cxn modelId="{28A552FB-666C-45F4-9FEF-D27819D75DEF}" srcId="{EC6E9410-84CC-49DE-8811-560B434C81CA}" destId="{62B1FDA2-DF14-4B63-9B11-48897C34132B}" srcOrd="2" destOrd="0" parTransId="{AAB68A8F-AEBA-4B08-9091-4CEC31C82DD5}" sibTransId="{36BF3C2E-9919-453A-8F4F-0D2BD35F7A16}"/>
    <dgm:cxn modelId="{B3A79FDC-A635-412E-99B0-BAEBAD42EFF0}" type="presParOf" srcId="{E6B27F2E-204F-4AD8-9632-0A0CBC0F0E16}" destId="{E9D81FC5-ACDC-46E0-A8E0-59D86D671268}" srcOrd="0" destOrd="0" presId="urn:microsoft.com/office/officeart/2005/8/layout/default"/>
    <dgm:cxn modelId="{AB739C4A-C3F2-4260-9D4C-0A3040709F8E}" type="presParOf" srcId="{E6B27F2E-204F-4AD8-9632-0A0CBC0F0E16}" destId="{F6A127C1-917C-4446-95DD-AB044F820551}" srcOrd="1" destOrd="0" presId="urn:microsoft.com/office/officeart/2005/8/layout/default"/>
    <dgm:cxn modelId="{F83BE13F-1BDF-465D-8F4E-4DFE9B816EE2}" type="presParOf" srcId="{E6B27F2E-204F-4AD8-9632-0A0CBC0F0E16}" destId="{E6E5DB3A-3C54-46CB-9C02-2BA712AFACC9}" srcOrd="2" destOrd="0" presId="urn:microsoft.com/office/officeart/2005/8/layout/default"/>
    <dgm:cxn modelId="{F25A903F-7A88-4527-AD45-F4E84E867405}" type="presParOf" srcId="{E6B27F2E-204F-4AD8-9632-0A0CBC0F0E16}" destId="{2E616F08-C390-4C0B-AD3A-A6A83857DAA3}" srcOrd="3" destOrd="0" presId="urn:microsoft.com/office/officeart/2005/8/layout/default"/>
    <dgm:cxn modelId="{E82BBCB8-00BF-4EC5-B247-7930CC2D1C6B}" type="presParOf" srcId="{E6B27F2E-204F-4AD8-9632-0A0CBC0F0E16}" destId="{2CD2514E-D8B8-486E-A893-C61A000B39B7}" srcOrd="4" destOrd="0" presId="urn:microsoft.com/office/officeart/2005/8/layout/default"/>
    <dgm:cxn modelId="{933F6F03-0159-4137-AF18-C0CD1CD5480B}" type="presParOf" srcId="{E6B27F2E-204F-4AD8-9632-0A0CBC0F0E16}" destId="{A2E26439-C200-429A-A527-8123C104A953}" srcOrd="5" destOrd="0" presId="urn:microsoft.com/office/officeart/2005/8/layout/default"/>
    <dgm:cxn modelId="{C7E8F86D-10BD-4039-AEF6-0EC28AE9A9D9}" type="presParOf" srcId="{E6B27F2E-204F-4AD8-9632-0A0CBC0F0E16}" destId="{FEC19035-FB60-4C5A-A008-ECE747A16ED5}" srcOrd="6" destOrd="0" presId="urn:microsoft.com/office/officeart/2005/8/layout/default"/>
    <dgm:cxn modelId="{40381F66-C671-4BB6-8A89-C31402A6E172}" type="presParOf" srcId="{E6B27F2E-204F-4AD8-9632-0A0CBC0F0E16}" destId="{6A360A20-D62C-4B45-8833-C1919FC49490}" srcOrd="7" destOrd="0" presId="urn:microsoft.com/office/officeart/2005/8/layout/default"/>
    <dgm:cxn modelId="{C7D2E27B-CD93-4AD3-AB8C-FAFCAE3B563D}" type="presParOf" srcId="{E6B27F2E-204F-4AD8-9632-0A0CBC0F0E16}" destId="{3FF1BBDF-05B9-48BD-B40E-1585B5D7386D}" srcOrd="8" destOrd="0" presId="urn:microsoft.com/office/officeart/2005/8/layout/default"/>
    <dgm:cxn modelId="{E9F0CD81-6CF5-4D62-BB63-35F560FEFE78}" type="presParOf" srcId="{E6B27F2E-204F-4AD8-9632-0A0CBC0F0E16}" destId="{AEC22860-21EB-46AD-B649-3A5B5DF2F23C}" srcOrd="9" destOrd="0" presId="urn:microsoft.com/office/officeart/2005/8/layout/default"/>
    <dgm:cxn modelId="{E85DB73E-0322-464F-BAB7-798B1922FA98}" type="presParOf" srcId="{E6B27F2E-204F-4AD8-9632-0A0CBC0F0E16}" destId="{CDF3FAF8-860B-4AB6-BF86-60D3A745A208}" srcOrd="10" destOrd="0" presId="urn:microsoft.com/office/officeart/2005/8/layout/default"/>
    <dgm:cxn modelId="{2EF92F3B-5112-4E56-99C4-CB778AB457F1}" type="presParOf" srcId="{E6B27F2E-204F-4AD8-9632-0A0CBC0F0E16}" destId="{2F1C99BF-3ACE-4E10-BCF7-F2247B2B0498}" srcOrd="11" destOrd="0" presId="urn:microsoft.com/office/officeart/2005/8/layout/default"/>
    <dgm:cxn modelId="{554BCF5B-FFBE-4CAE-9A18-DB2B85EF6C47}" type="presParOf" srcId="{E6B27F2E-204F-4AD8-9632-0A0CBC0F0E16}" destId="{F634A2B6-E59F-4DBB-818A-949A76A05170}"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B23F5A-87B6-4812-920D-E5D3BEA254BD}"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AU"/>
        </a:p>
      </dgm:t>
    </dgm:pt>
    <dgm:pt modelId="{C1C0B461-444C-4194-821E-795B55A7188E}">
      <dgm:prSet phldrT="[Text]" custT="1"/>
      <dgm:spPr>
        <a:xfrm>
          <a:off x="3697275" y="-26569"/>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gm:spPr>
      <dgm:t>
        <a:bodyPr/>
        <a:lstStyle/>
        <a:p>
          <a:pPr algn="ctr">
            <a:buNone/>
          </a:pPr>
          <a:r>
            <a:rPr lang="en-AU" sz="1800" b="1" dirty="0">
              <a:solidFill>
                <a:sysClr val="windowText" lastClr="000000"/>
              </a:solidFill>
              <a:latin typeface="Calibri" panose="020F0502020204030204"/>
              <a:ea typeface="+mn-ea"/>
              <a:cs typeface="+mn-cs"/>
            </a:rPr>
            <a:t>Plan &amp;</a:t>
          </a:r>
        </a:p>
        <a:p>
          <a:pPr algn="ctr">
            <a:buNone/>
          </a:pPr>
          <a:r>
            <a:rPr lang="en-AU" sz="1800" b="1" dirty="0">
              <a:solidFill>
                <a:sysClr val="window" lastClr="FFFFFF"/>
              </a:solidFill>
              <a:latin typeface="Calibri" panose="020F0502020204030204"/>
              <a:ea typeface="+mn-ea"/>
              <a:cs typeface="+mn-cs"/>
            </a:rPr>
            <a:t> </a:t>
          </a:r>
          <a:r>
            <a:rPr lang="en-AU" sz="1800" b="1" dirty="0">
              <a:solidFill>
                <a:sysClr val="windowText" lastClr="000000"/>
              </a:solidFill>
              <a:latin typeface="Calibri" panose="020F0502020204030204"/>
              <a:ea typeface="+mn-ea"/>
              <a:cs typeface="+mn-cs"/>
            </a:rPr>
            <a:t>Design</a:t>
          </a:r>
        </a:p>
      </dgm:t>
    </dgm:pt>
    <dgm:pt modelId="{75B8F0E3-B7CB-4011-B19E-9830DD695AC6}" type="parTrans" cxnId="{62A73BC9-B7E7-470E-9A73-8A4208303483}">
      <dgm:prSet/>
      <dgm:spPr/>
      <dgm:t>
        <a:bodyPr/>
        <a:lstStyle/>
        <a:p>
          <a:pPr algn="ctr"/>
          <a:endParaRPr lang="en-AU"/>
        </a:p>
      </dgm:t>
    </dgm:pt>
    <dgm:pt modelId="{5AA0A784-4FFB-4677-89CF-02FE2ED19A04}" type="sibTrans" cxnId="{62A73BC9-B7E7-470E-9A73-8A4208303483}">
      <dgm:prSet/>
      <dgm:spPr>
        <a:xfrm rot="803785">
          <a:off x="6088435" y="583526"/>
          <a:ext cx="359999"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pPr algn="ctr">
            <a:buNone/>
          </a:pPr>
          <a:endParaRPr lang="en-AU" dirty="0">
            <a:solidFill>
              <a:sysClr val="window" lastClr="FFFFFF"/>
            </a:solidFill>
            <a:latin typeface="Calibri" panose="020F0502020204030204"/>
            <a:ea typeface="+mn-ea"/>
            <a:cs typeface="+mn-cs"/>
          </a:endParaRPr>
        </a:p>
      </dgm:t>
    </dgm:pt>
    <dgm:pt modelId="{6A4A9296-D7C2-4C4C-9FB1-B7F085FB0F5B}">
      <dgm:prSet phldrT="[Text]" custT="1"/>
      <dgm:spPr>
        <a:xfrm>
          <a:off x="3773475" y="4595879"/>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gm:spPr>
      <dgm:t>
        <a:bodyPr/>
        <a:lstStyle/>
        <a:p>
          <a:pPr algn="ctr">
            <a:buNone/>
          </a:pPr>
          <a:r>
            <a:rPr lang="en-AU" sz="1800" b="1" dirty="0">
              <a:solidFill>
                <a:sysClr val="windowText" lastClr="000000"/>
              </a:solidFill>
              <a:latin typeface="Calibri" panose="020F0502020204030204"/>
              <a:ea typeface="+mn-ea"/>
              <a:cs typeface="+mn-cs"/>
            </a:rPr>
            <a:t>Onboarding</a:t>
          </a:r>
        </a:p>
      </dgm:t>
    </dgm:pt>
    <dgm:pt modelId="{E543F589-7411-49D7-98B5-16F163EBDCA5}" type="parTrans" cxnId="{DD032CCE-C20A-4B48-A15C-37F6F75BBDC2}">
      <dgm:prSet/>
      <dgm:spPr/>
      <dgm:t>
        <a:bodyPr/>
        <a:lstStyle/>
        <a:p>
          <a:pPr algn="ctr"/>
          <a:endParaRPr lang="en-AU"/>
        </a:p>
      </dgm:t>
    </dgm:pt>
    <dgm:pt modelId="{21BEA013-2A70-4B87-AA30-9B0DAB0E1C4E}" type="sibTrans" cxnId="{DD032CCE-C20A-4B48-A15C-37F6F75BBDC2}">
      <dgm:prSet/>
      <dgm:spPr>
        <a:xfrm rot="11911916">
          <a:off x="3304008" y="4733765"/>
          <a:ext cx="360000"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pPr algn="ctr">
            <a:buNone/>
          </a:pPr>
          <a:endParaRPr lang="en-AU" dirty="0">
            <a:solidFill>
              <a:sysClr val="window" lastClr="FFFFFF"/>
            </a:solidFill>
            <a:latin typeface="Calibri" panose="020F0502020204030204"/>
            <a:ea typeface="+mn-ea"/>
            <a:cs typeface="+mn-cs"/>
          </a:endParaRPr>
        </a:p>
      </dgm:t>
    </dgm:pt>
    <dgm:pt modelId="{943E72EA-702F-471A-9F5A-3DED5CA67F70}">
      <dgm:prSet phldrT="[Text]" custT="1"/>
      <dgm:spPr>
        <a:xfrm>
          <a:off x="1257762" y="3752574"/>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gm:spPr>
      <dgm:t>
        <a:bodyPr/>
        <a:lstStyle/>
        <a:p>
          <a:pPr algn="ctr">
            <a:buNone/>
          </a:pPr>
          <a:r>
            <a:rPr lang="en-AU" sz="1800" b="1" dirty="0">
              <a:solidFill>
                <a:sysClr val="windowText" lastClr="000000"/>
              </a:solidFill>
              <a:latin typeface="Calibri" panose="020F0502020204030204"/>
              <a:ea typeface="+mn-ea"/>
              <a:cs typeface="+mn-cs"/>
            </a:rPr>
            <a:t>Support &amp; </a:t>
          </a:r>
        </a:p>
        <a:p>
          <a:pPr algn="ctr">
            <a:buNone/>
          </a:pPr>
          <a:r>
            <a:rPr lang="en-AU" sz="1800" b="1" dirty="0">
              <a:solidFill>
                <a:sysClr val="windowText" lastClr="000000"/>
              </a:solidFill>
              <a:latin typeface="Calibri" panose="020F0502020204030204"/>
              <a:ea typeface="+mn-ea"/>
              <a:cs typeface="+mn-cs"/>
            </a:rPr>
            <a:t>Supervise</a:t>
          </a:r>
        </a:p>
      </dgm:t>
    </dgm:pt>
    <dgm:pt modelId="{38A11CE0-5687-40C2-A89C-E9C6D17560B2}" type="parTrans" cxnId="{EE9449B6-4BC8-44C7-95E3-035D26961E9F}">
      <dgm:prSet/>
      <dgm:spPr/>
      <dgm:t>
        <a:bodyPr/>
        <a:lstStyle/>
        <a:p>
          <a:pPr algn="ctr"/>
          <a:endParaRPr lang="en-AU"/>
        </a:p>
      </dgm:t>
    </dgm:pt>
    <dgm:pt modelId="{55A5D9B3-6529-4FA4-80BD-02E26C5008FB}" type="sibTrans" cxnId="{EE9449B6-4BC8-44C7-95E3-035D26961E9F}">
      <dgm:prSet/>
      <dgm:spPr>
        <a:xfrm rot="14216176">
          <a:off x="1748622" y="3399836"/>
          <a:ext cx="359999"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pPr algn="ctr">
            <a:buNone/>
          </a:pPr>
          <a:endParaRPr lang="en-AU" dirty="0">
            <a:solidFill>
              <a:sysClr val="window" lastClr="FFFFFF"/>
            </a:solidFill>
            <a:latin typeface="Calibri" panose="020F0502020204030204"/>
            <a:ea typeface="+mn-ea"/>
            <a:cs typeface="+mn-cs"/>
          </a:endParaRPr>
        </a:p>
      </dgm:t>
    </dgm:pt>
    <dgm:pt modelId="{3960D6B6-AE5C-476F-8D76-04BC8BD6E015}">
      <dgm:prSet phldrT="[Text]" custT="1"/>
      <dgm:spPr>
        <a:xfrm>
          <a:off x="252548" y="2208443"/>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gm:spPr>
      <dgm:t>
        <a:bodyPr/>
        <a:lstStyle/>
        <a:p>
          <a:pPr algn="ctr">
            <a:buNone/>
          </a:pPr>
          <a:r>
            <a:rPr lang="en-AU" sz="1800" b="1" dirty="0">
              <a:solidFill>
                <a:sysClr val="windowText" lastClr="000000"/>
              </a:solidFill>
              <a:latin typeface="Calibri" panose="020F0502020204030204"/>
              <a:ea typeface="+mn-ea"/>
              <a:cs typeface="+mn-cs"/>
            </a:rPr>
            <a:t>Recognition </a:t>
          </a:r>
        </a:p>
        <a:p>
          <a:pPr algn="ctr">
            <a:buNone/>
          </a:pPr>
          <a:r>
            <a:rPr lang="en-AU" sz="1800" b="1" dirty="0">
              <a:solidFill>
                <a:sysClr val="windowText" lastClr="000000"/>
              </a:solidFill>
              <a:latin typeface="Calibri" panose="020F0502020204030204"/>
              <a:ea typeface="+mn-ea"/>
              <a:cs typeface="+mn-cs"/>
            </a:rPr>
            <a:t>&amp; Reward</a:t>
          </a:r>
        </a:p>
      </dgm:t>
    </dgm:pt>
    <dgm:pt modelId="{AF8506EB-E7CA-46B7-90D5-2CDD3C9E88A1}" type="parTrans" cxnId="{925E1D4C-27E6-48C2-AD60-6F0EDA7DB3ED}">
      <dgm:prSet/>
      <dgm:spPr/>
      <dgm:t>
        <a:bodyPr/>
        <a:lstStyle/>
        <a:p>
          <a:pPr algn="ctr"/>
          <a:endParaRPr lang="en-AU"/>
        </a:p>
      </dgm:t>
    </dgm:pt>
    <dgm:pt modelId="{488E5612-1D9E-4FF8-8D12-CB700468FC96}" type="sibTrans" cxnId="{925E1D4C-27E6-48C2-AD60-6F0EDA7DB3ED}">
      <dgm:prSet/>
      <dgm:spPr>
        <a:xfrm rot="17952298">
          <a:off x="1464168" y="1756428"/>
          <a:ext cx="383855"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pPr algn="ctr">
            <a:buNone/>
          </a:pPr>
          <a:endParaRPr lang="en-AU" dirty="0">
            <a:solidFill>
              <a:sysClr val="window" lastClr="FFFFFF"/>
            </a:solidFill>
            <a:latin typeface="Calibri" panose="020F0502020204030204"/>
            <a:ea typeface="+mn-ea"/>
            <a:cs typeface="+mn-cs"/>
          </a:endParaRPr>
        </a:p>
      </dgm:t>
    </dgm:pt>
    <dgm:pt modelId="{A161B14F-5EE4-479A-A9A1-E44CE18CB79A}">
      <dgm:prSet phldrT="[Text]" custT="1"/>
      <dgm:spPr>
        <a:xfrm>
          <a:off x="1152983" y="597632"/>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gm:spPr>
      <dgm:t>
        <a:bodyPr/>
        <a:lstStyle/>
        <a:p>
          <a:pPr algn="ctr">
            <a:buNone/>
          </a:pPr>
          <a:r>
            <a:rPr lang="en-AU" sz="1800" b="1" dirty="0">
              <a:solidFill>
                <a:sysClr val="windowText" lastClr="000000"/>
              </a:solidFill>
              <a:latin typeface="Calibri" panose="020F0502020204030204"/>
              <a:ea typeface="+mn-ea"/>
              <a:cs typeface="+mn-cs"/>
            </a:rPr>
            <a:t>Evaluate</a:t>
          </a:r>
        </a:p>
      </dgm:t>
    </dgm:pt>
    <dgm:pt modelId="{925F54CF-B1E6-44B9-83EC-077AACBF89E0}" type="parTrans" cxnId="{AF48AB2F-6560-4F40-9102-CE6E5737790A}">
      <dgm:prSet/>
      <dgm:spPr/>
      <dgm:t>
        <a:bodyPr/>
        <a:lstStyle/>
        <a:p>
          <a:pPr algn="ctr"/>
          <a:endParaRPr lang="en-AU"/>
        </a:p>
      </dgm:t>
    </dgm:pt>
    <dgm:pt modelId="{39C8C37E-AC52-4E04-BD1A-AE22BB7F6E08}" type="sibTrans" cxnId="{AF48AB2F-6560-4F40-9102-CE6E5737790A}">
      <dgm:prSet/>
      <dgm:spPr>
        <a:xfrm rot="20772938">
          <a:off x="3288643" y="491512"/>
          <a:ext cx="344964"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pPr algn="ctr">
            <a:buNone/>
          </a:pPr>
          <a:endParaRPr lang="en-AU" dirty="0">
            <a:solidFill>
              <a:sysClr val="window" lastClr="FFFFFF"/>
            </a:solidFill>
            <a:latin typeface="Calibri" panose="020F0502020204030204"/>
            <a:ea typeface="+mn-ea"/>
            <a:cs typeface="+mn-cs"/>
          </a:endParaRPr>
        </a:p>
      </dgm:t>
    </dgm:pt>
    <dgm:pt modelId="{2AC95273-0554-4148-B9CA-BCDF28DEBB29}">
      <dgm:prSet custT="1"/>
      <dgm:spPr>
        <a:xfrm>
          <a:off x="7208661" y="2246541"/>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gm:spPr>
      <dgm:t>
        <a:bodyPr/>
        <a:lstStyle/>
        <a:p>
          <a:pPr algn="ctr">
            <a:buNone/>
          </a:pPr>
          <a:r>
            <a:rPr lang="en-AU" sz="1800" b="1" dirty="0">
              <a:solidFill>
                <a:sysClr val="windowText" lastClr="000000"/>
              </a:solidFill>
              <a:latin typeface="Calibri" panose="020F0502020204030204"/>
              <a:ea typeface="+mn-ea"/>
              <a:cs typeface="+mn-cs"/>
            </a:rPr>
            <a:t>Advertise &amp; </a:t>
          </a:r>
        </a:p>
        <a:p>
          <a:pPr algn="ctr">
            <a:buNone/>
          </a:pPr>
          <a:r>
            <a:rPr lang="en-AU" sz="1800" b="1" dirty="0">
              <a:solidFill>
                <a:sysClr val="windowText" lastClr="000000"/>
              </a:solidFill>
              <a:latin typeface="Calibri" panose="020F0502020204030204"/>
              <a:ea typeface="+mn-ea"/>
              <a:cs typeface="+mn-cs"/>
            </a:rPr>
            <a:t>Recruit</a:t>
          </a:r>
        </a:p>
      </dgm:t>
    </dgm:pt>
    <dgm:pt modelId="{2FB4655A-12C4-44CB-95F6-9B06CB4C982D}" type="parTrans" cxnId="{A152300F-33CA-49A1-B324-36EFE26AD410}">
      <dgm:prSet/>
      <dgm:spPr/>
      <dgm:t>
        <a:bodyPr/>
        <a:lstStyle/>
        <a:p>
          <a:pPr algn="ctr"/>
          <a:endParaRPr lang="en-AU"/>
        </a:p>
      </dgm:t>
    </dgm:pt>
    <dgm:pt modelId="{1AB2D9C9-0816-44DA-A818-CFC6FF3DABE1}" type="sibTrans" cxnId="{A152300F-33CA-49A1-B324-36EFE26AD410}">
      <dgm:prSet/>
      <dgm:spPr>
        <a:xfrm rot="6929383">
          <a:off x="7996474" y="3544952"/>
          <a:ext cx="328109"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pPr algn="ctr">
            <a:buNone/>
          </a:pPr>
          <a:endParaRPr lang="en-AU" dirty="0">
            <a:solidFill>
              <a:sysClr val="window" lastClr="FFFFFF"/>
            </a:solidFill>
            <a:latin typeface="Calibri" panose="020F0502020204030204"/>
            <a:ea typeface="+mn-ea"/>
            <a:cs typeface="+mn-cs"/>
          </a:endParaRPr>
        </a:p>
      </dgm:t>
    </dgm:pt>
    <dgm:pt modelId="{E30D7CDC-31AC-46CE-94AF-98A5B84AE25A}">
      <dgm:prSet custT="1"/>
      <dgm:spPr>
        <a:xfrm>
          <a:off x="6413461" y="3914484"/>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gm:spPr>
      <dgm:t>
        <a:bodyPr/>
        <a:lstStyle/>
        <a:p>
          <a:pPr algn="ctr">
            <a:buNone/>
          </a:pPr>
          <a:r>
            <a:rPr lang="en-AU" sz="1800" b="1" dirty="0">
              <a:solidFill>
                <a:sysClr val="windowText" lastClr="000000"/>
              </a:solidFill>
              <a:latin typeface="Calibri" panose="020F0502020204030204"/>
              <a:ea typeface="+mn-ea"/>
              <a:cs typeface="+mn-cs"/>
            </a:rPr>
            <a:t>Interview &amp;</a:t>
          </a:r>
        </a:p>
        <a:p>
          <a:pPr algn="ctr">
            <a:buNone/>
          </a:pPr>
          <a:r>
            <a:rPr lang="en-AU" sz="1800" b="1" dirty="0">
              <a:solidFill>
                <a:sysClr val="windowText" lastClr="000000"/>
              </a:solidFill>
              <a:latin typeface="Calibri" panose="020F0502020204030204"/>
              <a:ea typeface="+mn-ea"/>
              <a:cs typeface="+mn-cs"/>
            </a:rPr>
            <a:t> Screen</a:t>
          </a:r>
        </a:p>
      </dgm:t>
    </dgm:pt>
    <dgm:pt modelId="{DF391F13-6073-4860-90EC-CE61D6A23FB4}" type="parTrans" cxnId="{7998EF28-042C-4DB2-B05E-C502E62EB825}">
      <dgm:prSet/>
      <dgm:spPr/>
      <dgm:t>
        <a:bodyPr/>
        <a:lstStyle/>
        <a:p>
          <a:pPr algn="ctr"/>
          <a:endParaRPr lang="en-AU"/>
        </a:p>
      </dgm:t>
    </dgm:pt>
    <dgm:pt modelId="{F84C7DB2-BB12-4CF7-AADC-68D1059F53CE}" type="sibTrans" cxnId="{7998EF28-042C-4DB2-B05E-C502E62EB825}">
      <dgm:prSet/>
      <dgm:spPr>
        <a:xfrm rot="9931651">
          <a:off x="6119990" y="4848106"/>
          <a:ext cx="360001"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pPr algn="ctr">
            <a:buNone/>
          </a:pPr>
          <a:endParaRPr lang="en-AU" dirty="0">
            <a:solidFill>
              <a:sysClr val="window" lastClr="FFFFFF"/>
            </a:solidFill>
            <a:latin typeface="Calibri" panose="020F0502020204030204"/>
            <a:ea typeface="+mn-ea"/>
            <a:cs typeface="+mn-cs"/>
          </a:endParaRPr>
        </a:p>
      </dgm:t>
    </dgm:pt>
    <dgm:pt modelId="{0260338E-C9ED-473A-81A4-098ECD35206D}">
      <dgm:prSet phldrT="[Text]" custT="1"/>
      <dgm:spPr>
        <a:xfrm>
          <a:off x="6318218" y="597653"/>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gm:spPr>
      <dgm:t>
        <a:bodyPr/>
        <a:lstStyle/>
        <a:p>
          <a:pPr algn="ctr">
            <a:buNone/>
          </a:pPr>
          <a:r>
            <a:rPr lang="en-AU" sz="1800" b="1" dirty="0">
              <a:solidFill>
                <a:sysClr val="windowText" lastClr="000000"/>
              </a:solidFill>
              <a:latin typeface="Calibri" panose="020F0502020204030204"/>
              <a:ea typeface="+mn-ea"/>
              <a:cs typeface="+mn-cs"/>
            </a:rPr>
            <a:t>Recruiting volunteers</a:t>
          </a:r>
        </a:p>
      </dgm:t>
    </dgm:pt>
    <dgm:pt modelId="{B8518FD0-8299-486F-93E5-F4ECA2AE8A47}" type="parTrans" cxnId="{950B1D82-887D-4C4E-A7FB-C61F982BAAD4}">
      <dgm:prSet/>
      <dgm:spPr/>
      <dgm:t>
        <a:bodyPr/>
        <a:lstStyle/>
        <a:p>
          <a:pPr algn="ctr"/>
          <a:endParaRPr lang="en-AU"/>
        </a:p>
      </dgm:t>
    </dgm:pt>
    <dgm:pt modelId="{4325E117-4D30-490F-8564-E20E8331AE92}" type="sibTrans" cxnId="{950B1D82-887D-4C4E-A7FB-C61F982BAAD4}">
      <dgm:prSet/>
      <dgm:spPr>
        <a:xfrm rot="3697787">
          <a:off x="7968583" y="1810467"/>
          <a:ext cx="335869"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gm:spPr>
      <dgm:t>
        <a:bodyPr/>
        <a:lstStyle/>
        <a:p>
          <a:pPr algn="ctr">
            <a:buNone/>
          </a:pPr>
          <a:endParaRPr lang="en-AU" dirty="0">
            <a:solidFill>
              <a:sysClr val="window" lastClr="FFFFFF"/>
            </a:solidFill>
            <a:latin typeface="Calibri" panose="020F0502020204030204"/>
            <a:ea typeface="+mn-ea"/>
            <a:cs typeface="+mn-cs"/>
          </a:endParaRPr>
        </a:p>
      </dgm:t>
    </dgm:pt>
    <dgm:pt modelId="{E852B1E2-E10E-4461-BAAC-B29934B42924}" type="pres">
      <dgm:prSet presAssocID="{D8B23F5A-87B6-4812-920D-E5D3BEA254BD}" presName="cycle" presStyleCnt="0">
        <dgm:presLayoutVars>
          <dgm:dir/>
          <dgm:resizeHandles val="exact"/>
        </dgm:presLayoutVars>
      </dgm:prSet>
      <dgm:spPr/>
    </dgm:pt>
    <dgm:pt modelId="{E9294E11-0BAA-400C-B367-8DAB1AFE6685}" type="pres">
      <dgm:prSet presAssocID="{C1C0B461-444C-4194-821E-795B55A7188E}" presName="node" presStyleLbl="node1" presStyleIdx="0" presStyleCnt="8" custScaleX="194585" custScaleY="104777">
        <dgm:presLayoutVars>
          <dgm:bulletEnabled val="1"/>
        </dgm:presLayoutVars>
      </dgm:prSet>
      <dgm:spPr/>
    </dgm:pt>
    <dgm:pt modelId="{0E12F18D-EC90-4225-8D4A-4C912774EFBF}" type="pres">
      <dgm:prSet presAssocID="{5AA0A784-4FFB-4677-89CF-02FE2ED19A04}" presName="sibTrans" presStyleLbl="sibTrans2D1" presStyleIdx="0" presStyleCnt="8" custScaleX="137392" custScaleY="106440" custLinFactNeighborX="37364" custLinFactNeighborY="-28162"/>
      <dgm:spPr/>
    </dgm:pt>
    <dgm:pt modelId="{68E3B861-4A0D-4026-980C-73E2C334F3FF}" type="pres">
      <dgm:prSet presAssocID="{5AA0A784-4FFB-4677-89CF-02FE2ED19A04}" presName="connectorText" presStyleLbl="sibTrans2D1" presStyleIdx="0" presStyleCnt="8"/>
      <dgm:spPr/>
    </dgm:pt>
    <dgm:pt modelId="{E37B9465-CA76-4F87-BF92-533D9AC91552}" type="pres">
      <dgm:prSet presAssocID="{0260338E-C9ED-473A-81A4-098ECD35206D}" presName="node" presStyleLbl="node1" presStyleIdx="1" presStyleCnt="8" custScaleX="194585" custScaleY="104777" custRadScaleRad="133242" custRadScaleInc="51121">
        <dgm:presLayoutVars>
          <dgm:bulletEnabled val="1"/>
        </dgm:presLayoutVars>
      </dgm:prSet>
      <dgm:spPr/>
    </dgm:pt>
    <dgm:pt modelId="{FD6B1D41-5CE7-4605-A01E-4CCF134ECC66}" type="pres">
      <dgm:prSet presAssocID="{4325E117-4D30-490F-8564-E20E8331AE92}" presName="sibTrans" presStyleLbl="sibTrans2D1" presStyleIdx="1" presStyleCnt="8" custScaleX="127018" custScaleY="106440" custLinFactNeighborX="78144" custLinFactNeighborY="-4693"/>
      <dgm:spPr/>
    </dgm:pt>
    <dgm:pt modelId="{EFCBF4EA-7F15-4DF1-8AAA-986C17D65A19}" type="pres">
      <dgm:prSet presAssocID="{4325E117-4D30-490F-8564-E20E8331AE92}" presName="connectorText" presStyleLbl="sibTrans2D1" presStyleIdx="1" presStyleCnt="8"/>
      <dgm:spPr/>
    </dgm:pt>
    <dgm:pt modelId="{B407A209-6DBC-45E8-BD9B-7DD0AAA96A89}" type="pres">
      <dgm:prSet presAssocID="{2AC95273-0554-4148-B9CA-BCDF28DEBB29}" presName="node" presStyleLbl="node1" presStyleIdx="2" presStyleCnt="8" custScaleX="194585" custScaleY="104777" custRadScaleRad="148905" custRadScaleInc="-6216">
        <dgm:presLayoutVars>
          <dgm:bulletEnabled val="1"/>
        </dgm:presLayoutVars>
      </dgm:prSet>
      <dgm:spPr/>
    </dgm:pt>
    <dgm:pt modelId="{AA5AA958-B8CD-4CCF-A4D1-6535B2642532}" type="pres">
      <dgm:prSet presAssocID="{1AB2D9C9-0816-44DA-A818-CFC6FF3DABE1}" presName="sibTrans" presStyleLbl="sibTrans2D1" presStyleIdx="2" presStyleCnt="8" custScaleX="124872" custScaleY="106440" custLinFactNeighborX="67084" custLinFactNeighborY="14081"/>
      <dgm:spPr/>
    </dgm:pt>
    <dgm:pt modelId="{EE2E4DA2-A433-40B8-B91C-F1A5AB927D52}" type="pres">
      <dgm:prSet presAssocID="{1AB2D9C9-0816-44DA-A818-CFC6FF3DABE1}" presName="connectorText" presStyleLbl="sibTrans2D1" presStyleIdx="2" presStyleCnt="8"/>
      <dgm:spPr/>
    </dgm:pt>
    <dgm:pt modelId="{529E6C0A-3085-4164-8FDB-934D4BEAE0E2}" type="pres">
      <dgm:prSet presAssocID="{E30D7CDC-31AC-46CE-94AF-98A5B84AE25A}" presName="node" presStyleLbl="node1" presStyleIdx="3" presStyleCnt="8" custScaleX="194585" custScaleY="104777" custRadScaleRad="133261" custRadScaleInc="-65683">
        <dgm:presLayoutVars>
          <dgm:bulletEnabled val="1"/>
        </dgm:presLayoutVars>
      </dgm:prSet>
      <dgm:spPr/>
    </dgm:pt>
    <dgm:pt modelId="{983237E2-EDFD-4F25-8FBC-345EBB8564C5}" type="pres">
      <dgm:prSet presAssocID="{F84C7DB2-BB12-4CF7-AADC-68D1059F53CE}" presName="sibTrans" presStyleLbl="sibTrans2D1" presStyleIdx="3" presStyleCnt="8" custScaleX="124122" custScaleY="106440" custLinFactNeighborX="9852" custLinFactNeighborY="44590"/>
      <dgm:spPr/>
    </dgm:pt>
    <dgm:pt modelId="{71FE8636-10EE-4402-9D55-D673DAA94800}" type="pres">
      <dgm:prSet presAssocID="{F84C7DB2-BB12-4CF7-AADC-68D1059F53CE}" presName="connectorText" presStyleLbl="sibTrans2D1" presStyleIdx="3" presStyleCnt="8"/>
      <dgm:spPr/>
    </dgm:pt>
    <dgm:pt modelId="{3C21D184-6718-4C10-83C6-5157A80A1A27}" type="pres">
      <dgm:prSet presAssocID="{6A4A9296-D7C2-4C4C-9FB1-B7F085FB0F5B}" presName="node" presStyleLbl="node1" presStyleIdx="4" presStyleCnt="8" custScaleX="194585" custScaleY="104777" custRadScaleRad="96017" custRadScaleInc="-8569">
        <dgm:presLayoutVars>
          <dgm:bulletEnabled val="1"/>
        </dgm:presLayoutVars>
      </dgm:prSet>
      <dgm:spPr/>
    </dgm:pt>
    <dgm:pt modelId="{96492E89-5C96-4B41-9EA4-5BC1DD4F0E2E}" type="pres">
      <dgm:prSet presAssocID="{21BEA013-2A70-4B87-AA30-9B0DAB0E1C4E}" presName="sibTrans" presStyleLbl="sibTrans2D1" presStyleIdx="4" presStyleCnt="8" custScaleX="121697" custScaleY="106440" custLinFactNeighborX="-70837" custLinFactNeighborY="35203"/>
      <dgm:spPr/>
    </dgm:pt>
    <dgm:pt modelId="{7B01EEBE-BD66-4524-AA78-CCE97134D5FD}" type="pres">
      <dgm:prSet presAssocID="{21BEA013-2A70-4B87-AA30-9B0DAB0E1C4E}" presName="connectorText" presStyleLbl="sibTrans2D1" presStyleIdx="4" presStyleCnt="8"/>
      <dgm:spPr/>
    </dgm:pt>
    <dgm:pt modelId="{D2237D05-A0FA-4DBD-9023-718AFF8A25FD}" type="pres">
      <dgm:prSet presAssocID="{943E72EA-702F-471A-9F5A-3DED5CA67F70}" presName="node" presStyleLbl="node1" presStyleIdx="5" presStyleCnt="8" custScaleX="194585" custScaleY="104777" custRadScaleRad="119671" custRadScaleInc="65741">
        <dgm:presLayoutVars>
          <dgm:bulletEnabled val="1"/>
        </dgm:presLayoutVars>
      </dgm:prSet>
      <dgm:spPr/>
    </dgm:pt>
    <dgm:pt modelId="{005B050F-4E9F-4C99-8199-85E88A78031B}" type="pres">
      <dgm:prSet presAssocID="{55A5D9B3-6529-4FA4-80BD-02E26C5008FB}" presName="sibTrans" presStyleLbl="sibTrans2D1" presStyleIdx="5" presStyleCnt="8" custScaleX="160324" custScaleY="106440"/>
      <dgm:spPr/>
    </dgm:pt>
    <dgm:pt modelId="{D19B1B10-659B-4D08-A64B-FA427473AD27}" type="pres">
      <dgm:prSet presAssocID="{55A5D9B3-6529-4FA4-80BD-02E26C5008FB}" presName="connectorText" presStyleLbl="sibTrans2D1" presStyleIdx="5" presStyleCnt="8"/>
      <dgm:spPr/>
    </dgm:pt>
    <dgm:pt modelId="{D835F5E9-7D9D-46ED-AE75-70AD7B747006}" type="pres">
      <dgm:prSet presAssocID="{3960D6B6-AE5C-476F-8D76-04BC8BD6E015}" presName="node" presStyleLbl="node1" presStyleIdx="6" presStyleCnt="8" custScaleX="194585" custScaleY="104777" custRadScaleRad="146129" custRadScaleInc="9150">
        <dgm:presLayoutVars>
          <dgm:bulletEnabled val="1"/>
        </dgm:presLayoutVars>
      </dgm:prSet>
      <dgm:spPr/>
    </dgm:pt>
    <dgm:pt modelId="{E74187A2-623A-4483-9765-606A3566B719}" type="pres">
      <dgm:prSet presAssocID="{488E5612-1D9E-4FF8-8D12-CB700468FC96}" presName="sibTrans" presStyleLbl="sibTrans2D1" presStyleIdx="6" presStyleCnt="8" custScaleX="156375" custScaleY="106440" custLinFactNeighborX="-86886" custLinFactNeighborY="-16428"/>
      <dgm:spPr/>
    </dgm:pt>
    <dgm:pt modelId="{3945E91C-320A-42C4-9713-49480545BC2D}" type="pres">
      <dgm:prSet presAssocID="{488E5612-1D9E-4FF8-8D12-CB700468FC96}" presName="connectorText" presStyleLbl="sibTrans2D1" presStyleIdx="6" presStyleCnt="8"/>
      <dgm:spPr/>
    </dgm:pt>
    <dgm:pt modelId="{E0B8D116-BD91-4E47-854F-60917579D10B}" type="pres">
      <dgm:prSet presAssocID="{A161B14F-5EE4-479A-A9A1-E44CE18CB79A}" presName="node" presStyleLbl="node1" presStyleIdx="7" presStyleCnt="8" custScaleX="194585" custScaleY="104777" custRadScaleRad="130545" custRadScaleInc="-47621">
        <dgm:presLayoutVars>
          <dgm:bulletEnabled val="1"/>
        </dgm:presLayoutVars>
      </dgm:prSet>
      <dgm:spPr/>
    </dgm:pt>
    <dgm:pt modelId="{56C5A623-5B2B-40D5-8E26-D077E2B5B3CE}" type="pres">
      <dgm:prSet presAssocID="{39C8C37E-AC52-4E04-BD1A-AE22BB7F6E08}" presName="sibTrans" presStyleLbl="sibTrans2D1" presStyleIdx="7" presStyleCnt="8" custScaleX="152359" custScaleY="106440" custLinFactNeighborX="-56436" custLinFactNeighborY="-51630"/>
      <dgm:spPr/>
    </dgm:pt>
    <dgm:pt modelId="{6C952BF0-8DDE-4DAE-973A-C7DBB6F7C3E2}" type="pres">
      <dgm:prSet presAssocID="{39C8C37E-AC52-4E04-BD1A-AE22BB7F6E08}" presName="connectorText" presStyleLbl="sibTrans2D1" presStyleIdx="7" presStyleCnt="8"/>
      <dgm:spPr/>
    </dgm:pt>
  </dgm:ptLst>
  <dgm:cxnLst>
    <dgm:cxn modelId="{12040C0B-514A-488A-BCCB-31270ADAC03C}" type="presOf" srcId="{E30D7CDC-31AC-46CE-94AF-98A5B84AE25A}" destId="{529E6C0A-3085-4164-8FDB-934D4BEAE0E2}" srcOrd="0" destOrd="0" presId="urn:microsoft.com/office/officeart/2005/8/layout/cycle2"/>
    <dgm:cxn modelId="{784ADE0B-702A-4312-8E7B-5E9CC8F39F43}" type="presOf" srcId="{5AA0A784-4FFB-4677-89CF-02FE2ED19A04}" destId="{0E12F18D-EC90-4225-8D4A-4C912774EFBF}" srcOrd="0" destOrd="0" presId="urn:microsoft.com/office/officeart/2005/8/layout/cycle2"/>
    <dgm:cxn modelId="{01DAC50C-C928-42F2-A174-DD689DC80FE7}" type="presOf" srcId="{943E72EA-702F-471A-9F5A-3DED5CA67F70}" destId="{D2237D05-A0FA-4DBD-9023-718AFF8A25FD}" srcOrd="0" destOrd="0" presId="urn:microsoft.com/office/officeart/2005/8/layout/cycle2"/>
    <dgm:cxn modelId="{A152300F-33CA-49A1-B324-36EFE26AD410}" srcId="{D8B23F5A-87B6-4812-920D-E5D3BEA254BD}" destId="{2AC95273-0554-4148-B9CA-BCDF28DEBB29}" srcOrd="2" destOrd="0" parTransId="{2FB4655A-12C4-44CB-95F6-9B06CB4C982D}" sibTransId="{1AB2D9C9-0816-44DA-A818-CFC6FF3DABE1}"/>
    <dgm:cxn modelId="{E0293F0F-39B2-49DA-82CD-E4BE5651DAC0}" type="presOf" srcId="{3960D6B6-AE5C-476F-8D76-04BC8BD6E015}" destId="{D835F5E9-7D9D-46ED-AE75-70AD7B747006}" srcOrd="0" destOrd="0" presId="urn:microsoft.com/office/officeart/2005/8/layout/cycle2"/>
    <dgm:cxn modelId="{53E9CF19-9D7F-4A64-99D3-A6443C3EA310}" type="presOf" srcId="{C1C0B461-444C-4194-821E-795B55A7188E}" destId="{E9294E11-0BAA-400C-B367-8DAB1AFE6685}" srcOrd="0" destOrd="0" presId="urn:microsoft.com/office/officeart/2005/8/layout/cycle2"/>
    <dgm:cxn modelId="{809B0724-A68A-408D-BF43-31524BB39707}" type="presOf" srcId="{488E5612-1D9E-4FF8-8D12-CB700468FC96}" destId="{E74187A2-623A-4483-9765-606A3566B719}" srcOrd="0" destOrd="0" presId="urn:microsoft.com/office/officeart/2005/8/layout/cycle2"/>
    <dgm:cxn modelId="{7998EF28-042C-4DB2-B05E-C502E62EB825}" srcId="{D8B23F5A-87B6-4812-920D-E5D3BEA254BD}" destId="{E30D7CDC-31AC-46CE-94AF-98A5B84AE25A}" srcOrd="3" destOrd="0" parTransId="{DF391F13-6073-4860-90EC-CE61D6A23FB4}" sibTransId="{F84C7DB2-BB12-4CF7-AADC-68D1059F53CE}"/>
    <dgm:cxn modelId="{AF48AB2F-6560-4F40-9102-CE6E5737790A}" srcId="{D8B23F5A-87B6-4812-920D-E5D3BEA254BD}" destId="{A161B14F-5EE4-479A-A9A1-E44CE18CB79A}" srcOrd="7" destOrd="0" parTransId="{925F54CF-B1E6-44B9-83EC-077AACBF89E0}" sibTransId="{39C8C37E-AC52-4E04-BD1A-AE22BB7F6E08}"/>
    <dgm:cxn modelId="{4841B13D-3E5C-4195-825A-456656979ED3}" type="presOf" srcId="{4325E117-4D30-490F-8564-E20E8331AE92}" destId="{FD6B1D41-5CE7-4605-A01E-4CCF134ECC66}" srcOrd="0" destOrd="0" presId="urn:microsoft.com/office/officeart/2005/8/layout/cycle2"/>
    <dgm:cxn modelId="{EDA6E162-9DCD-4B69-9357-3AFC8DAB9221}" type="presOf" srcId="{4325E117-4D30-490F-8564-E20E8331AE92}" destId="{EFCBF4EA-7F15-4DF1-8AAA-986C17D65A19}" srcOrd="1" destOrd="0" presId="urn:microsoft.com/office/officeart/2005/8/layout/cycle2"/>
    <dgm:cxn modelId="{292DFE64-2990-44C9-9B35-9094EA2EE920}" type="presOf" srcId="{0260338E-C9ED-473A-81A4-098ECD35206D}" destId="{E37B9465-CA76-4F87-BF92-533D9AC91552}" srcOrd="0" destOrd="0" presId="urn:microsoft.com/office/officeart/2005/8/layout/cycle2"/>
    <dgm:cxn modelId="{2D55A546-CFE5-4A73-A79C-9CF1C5E3C572}" type="presOf" srcId="{21BEA013-2A70-4B87-AA30-9B0DAB0E1C4E}" destId="{96492E89-5C96-4B41-9EA4-5BC1DD4F0E2E}" srcOrd="0" destOrd="0" presId="urn:microsoft.com/office/officeart/2005/8/layout/cycle2"/>
    <dgm:cxn modelId="{74E0F147-FB89-4A6C-B666-19D69B6D5E00}" type="presOf" srcId="{21BEA013-2A70-4B87-AA30-9B0DAB0E1C4E}" destId="{7B01EEBE-BD66-4524-AA78-CCE97134D5FD}" srcOrd="1" destOrd="0" presId="urn:microsoft.com/office/officeart/2005/8/layout/cycle2"/>
    <dgm:cxn modelId="{925E1D4C-27E6-48C2-AD60-6F0EDA7DB3ED}" srcId="{D8B23F5A-87B6-4812-920D-E5D3BEA254BD}" destId="{3960D6B6-AE5C-476F-8D76-04BC8BD6E015}" srcOrd="6" destOrd="0" parTransId="{AF8506EB-E7CA-46B7-90D5-2CDD3C9E88A1}" sibTransId="{488E5612-1D9E-4FF8-8D12-CB700468FC96}"/>
    <dgm:cxn modelId="{E55C0A51-F6C8-4C8C-A031-7908A510DF75}" type="presOf" srcId="{1AB2D9C9-0816-44DA-A818-CFC6FF3DABE1}" destId="{EE2E4DA2-A433-40B8-B91C-F1A5AB927D52}" srcOrd="1" destOrd="0" presId="urn:microsoft.com/office/officeart/2005/8/layout/cycle2"/>
    <dgm:cxn modelId="{950B1D82-887D-4C4E-A7FB-C61F982BAAD4}" srcId="{D8B23F5A-87B6-4812-920D-E5D3BEA254BD}" destId="{0260338E-C9ED-473A-81A4-098ECD35206D}" srcOrd="1" destOrd="0" parTransId="{B8518FD0-8299-486F-93E5-F4ECA2AE8A47}" sibTransId="{4325E117-4D30-490F-8564-E20E8331AE92}"/>
    <dgm:cxn modelId="{15716A8C-8C32-4769-9ADD-52C5DF909172}" type="presOf" srcId="{55A5D9B3-6529-4FA4-80BD-02E26C5008FB}" destId="{D19B1B10-659B-4D08-A64B-FA427473AD27}" srcOrd="1" destOrd="0" presId="urn:microsoft.com/office/officeart/2005/8/layout/cycle2"/>
    <dgm:cxn modelId="{49B6958C-362B-46F7-9E75-21AC8BDAA6E9}" type="presOf" srcId="{F84C7DB2-BB12-4CF7-AADC-68D1059F53CE}" destId="{71FE8636-10EE-4402-9D55-D673DAA94800}" srcOrd="1" destOrd="0" presId="urn:microsoft.com/office/officeart/2005/8/layout/cycle2"/>
    <dgm:cxn modelId="{7AA3DA93-57B1-427A-A1D2-C912FB4FAAB3}" type="presOf" srcId="{6A4A9296-D7C2-4C4C-9FB1-B7F085FB0F5B}" destId="{3C21D184-6718-4C10-83C6-5157A80A1A27}" srcOrd="0" destOrd="0" presId="urn:microsoft.com/office/officeart/2005/8/layout/cycle2"/>
    <dgm:cxn modelId="{C82414B1-4E48-419B-8160-A3ECC9817C1C}" type="presOf" srcId="{A161B14F-5EE4-479A-A9A1-E44CE18CB79A}" destId="{E0B8D116-BD91-4E47-854F-60917579D10B}" srcOrd="0" destOrd="0" presId="urn:microsoft.com/office/officeart/2005/8/layout/cycle2"/>
    <dgm:cxn modelId="{EE9449B6-4BC8-44C7-95E3-035D26961E9F}" srcId="{D8B23F5A-87B6-4812-920D-E5D3BEA254BD}" destId="{943E72EA-702F-471A-9F5A-3DED5CA67F70}" srcOrd="5" destOrd="0" parTransId="{38A11CE0-5687-40C2-A89C-E9C6D17560B2}" sibTransId="{55A5D9B3-6529-4FA4-80BD-02E26C5008FB}"/>
    <dgm:cxn modelId="{664DA9BF-319A-4431-920E-3D82A500CC9E}" type="presOf" srcId="{39C8C37E-AC52-4E04-BD1A-AE22BB7F6E08}" destId="{6C952BF0-8DDE-4DAE-973A-C7DBB6F7C3E2}" srcOrd="1" destOrd="0" presId="urn:microsoft.com/office/officeart/2005/8/layout/cycle2"/>
    <dgm:cxn modelId="{C56F81C4-EB9B-4E4D-94AF-0D1BB2D6E22B}" type="presOf" srcId="{55A5D9B3-6529-4FA4-80BD-02E26C5008FB}" destId="{005B050F-4E9F-4C99-8199-85E88A78031B}" srcOrd="0" destOrd="0" presId="urn:microsoft.com/office/officeart/2005/8/layout/cycle2"/>
    <dgm:cxn modelId="{066342C5-9845-49A0-AB9A-3A0300D059DB}" type="presOf" srcId="{5AA0A784-4FFB-4677-89CF-02FE2ED19A04}" destId="{68E3B861-4A0D-4026-980C-73E2C334F3FF}" srcOrd="1" destOrd="0" presId="urn:microsoft.com/office/officeart/2005/8/layout/cycle2"/>
    <dgm:cxn modelId="{7A8610C7-A3D1-438C-9513-BF910F2940C2}" type="presOf" srcId="{39C8C37E-AC52-4E04-BD1A-AE22BB7F6E08}" destId="{56C5A623-5B2B-40D5-8E26-D077E2B5B3CE}" srcOrd="0" destOrd="0" presId="urn:microsoft.com/office/officeart/2005/8/layout/cycle2"/>
    <dgm:cxn modelId="{62A73BC9-B7E7-470E-9A73-8A4208303483}" srcId="{D8B23F5A-87B6-4812-920D-E5D3BEA254BD}" destId="{C1C0B461-444C-4194-821E-795B55A7188E}" srcOrd="0" destOrd="0" parTransId="{75B8F0E3-B7CB-4011-B19E-9830DD695AC6}" sibTransId="{5AA0A784-4FFB-4677-89CF-02FE2ED19A04}"/>
    <dgm:cxn modelId="{DD032CCE-C20A-4B48-A15C-37F6F75BBDC2}" srcId="{D8B23F5A-87B6-4812-920D-E5D3BEA254BD}" destId="{6A4A9296-D7C2-4C4C-9FB1-B7F085FB0F5B}" srcOrd="4" destOrd="0" parTransId="{E543F589-7411-49D7-98B5-16F163EBDCA5}" sibTransId="{21BEA013-2A70-4B87-AA30-9B0DAB0E1C4E}"/>
    <dgm:cxn modelId="{142857CF-BF09-4ECE-BB48-E490A33A70D8}" type="presOf" srcId="{488E5612-1D9E-4FF8-8D12-CB700468FC96}" destId="{3945E91C-320A-42C4-9713-49480545BC2D}" srcOrd="1" destOrd="0" presId="urn:microsoft.com/office/officeart/2005/8/layout/cycle2"/>
    <dgm:cxn modelId="{DB5A10E2-2F83-498F-97E1-E6360B43680A}" type="presOf" srcId="{F84C7DB2-BB12-4CF7-AADC-68D1059F53CE}" destId="{983237E2-EDFD-4F25-8FBC-345EBB8564C5}" srcOrd="0" destOrd="0" presId="urn:microsoft.com/office/officeart/2005/8/layout/cycle2"/>
    <dgm:cxn modelId="{55FD81F9-C698-439C-BD8E-91069E6D9D2C}" type="presOf" srcId="{D8B23F5A-87B6-4812-920D-E5D3BEA254BD}" destId="{E852B1E2-E10E-4461-BAAC-B29934B42924}" srcOrd="0" destOrd="0" presId="urn:microsoft.com/office/officeart/2005/8/layout/cycle2"/>
    <dgm:cxn modelId="{63A33BFE-FFB3-41DC-82B6-663B37BE16E7}" type="presOf" srcId="{2AC95273-0554-4148-B9CA-BCDF28DEBB29}" destId="{B407A209-6DBC-45E8-BD9B-7DD0AAA96A89}" srcOrd="0" destOrd="0" presId="urn:microsoft.com/office/officeart/2005/8/layout/cycle2"/>
    <dgm:cxn modelId="{CFCB3DFE-D160-49AA-859E-DA94FC2054E1}" type="presOf" srcId="{1AB2D9C9-0816-44DA-A818-CFC6FF3DABE1}" destId="{AA5AA958-B8CD-4CCF-A4D1-6535B2642532}" srcOrd="0" destOrd="0" presId="urn:microsoft.com/office/officeart/2005/8/layout/cycle2"/>
    <dgm:cxn modelId="{D81BECC9-5069-45F6-BB74-0622A6DEE81B}" type="presParOf" srcId="{E852B1E2-E10E-4461-BAAC-B29934B42924}" destId="{E9294E11-0BAA-400C-B367-8DAB1AFE6685}" srcOrd="0" destOrd="0" presId="urn:microsoft.com/office/officeart/2005/8/layout/cycle2"/>
    <dgm:cxn modelId="{FFC7A007-E6D9-460E-B58A-965CC4CB2DE1}" type="presParOf" srcId="{E852B1E2-E10E-4461-BAAC-B29934B42924}" destId="{0E12F18D-EC90-4225-8D4A-4C912774EFBF}" srcOrd="1" destOrd="0" presId="urn:microsoft.com/office/officeart/2005/8/layout/cycle2"/>
    <dgm:cxn modelId="{C980B39B-C59F-4FF9-9C14-FBAEA4DA232F}" type="presParOf" srcId="{0E12F18D-EC90-4225-8D4A-4C912774EFBF}" destId="{68E3B861-4A0D-4026-980C-73E2C334F3FF}" srcOrd="0" destOrd="0" presId="urn:microsoft.com/office/officeart/2005/8/layout/cycle2"/>
    <dgm:cxn modelId="{6D6A597B-7432-4E9A-8386-FA3E1FDD8BA2}" type="presParOf" srcId="{E852B1E2-E10E-4461-BAAC-B29934B42924}" destId="{E37B9465-CA76-4F87-BF92-533D9AC91552}" srcOrd="2" destOrd="0" presId="urn:microsoft.com/office/officeart/2005/8/layout/cycle2"/>
    <dgm:cxn modelId="{A5DE4557-81B1-447B-96B8-C476E76B3FA5}" type="presParOf" srcId="{E852B1E2-E10E-4461-BAAC-B29934B42924}" destId="{FD6B1D41-5CE7-4605-A01E-4CCF134ECC66}" srcOrd="3" destOrd="0" presId="urn:microsoft.com/office/officeart/2005/8/layout/cycle2"/>
    <dgm:cxn modelId="{A780B13C-9138-4E8C-BE89-555019A72541}" type="presParOf" srcId="{FD6B1D41-5CE7-4605-A01E-4CCF134ECC66}" destId="{EFCBF4EA-7F15-4DF1-8AAA-986C17D65A19}" srcOrd="0" destOrd="0" presId="urn:microsoft.com/office/officeart/2005/8/layout/cycle2"/>
    <dgm:cxn modelId="{27E6099A-E712-4320-A0D5-7B4EBEABE234}" type="presParOf" srcId="{E852B1E2-E10E-4461-BAAC-B29934B42924}" destId="{B407A209-6DBC-45E8-BD9B-7DD0AAA96A89}" srcOrd="4" destOrd="0" presId="urn:microsoft.com/office/officeart/2005/8/layout/cycle2"/>
    <dgm:cxn modelId="{F75ECC38-801E-41CA-847D-006B76465297}" type="presParOf" srcId="{E852B1E2-E10E-4461-BAAC-B29934B42924}" destId="{AA5AA958-B8CD-4CCF-A4D1-6535B2642532}" srcOrd="5" destOrd="0" presId="urn:microsoft.com/office/officeart/2005/8/layout/cycle2"/>
    <dgm:cxn modelId="{E2C1B763-AC50-48BE-A863-3CF6C3905D2F}" type="presParOf" srcId="{AA5AA958-B8CD-4CCF-A4D1-6535B2642532}" destId="{EE2E4DA2-A433-40B8-B91C-F1A5AB927D52}" srcOrd="0" destOrd="0" presId="urn:microsoft.com/office/officeart/2005/8/layout/cycle2"/>
    <dgm:cxn modelId="{F7077F45-CBAB-441F-B64F-7CDED7EE42D3}" type="presParOf" srcId="{E852B1E2-E10E-4461-BAAC-B29934B42924}" destId="{529E6C0A-3085-4164-8FDB-934D4BEAE0E2}" srcOrd="6" destOrd="0" presId="urn:microsoft.com/office/officeart/2005/8/layout/cycle2"/>
    <dgm:cxn modelId="{6BD9B4A7-64E7-4077-9350-112B371970F9}" type="presParOf" srcId="{E852B1E2-E10E-4461-BAAC-B29934B42924}" destId="{983237E2-EDFD-4F25-8FBC-345EBB8564C5}" srcOrd="7" destOrd="0" presId="urn:microsoft.com/office/officeart/2005/8/layout/cycle2"/>
    <dgm:cxn modelId="{D10ABCC7-90F3-468A-8FB9-32D30E64DEE6}" type="presParOf" srcId="{983237E2-EDFD-4F25-8FBC-345EBB8564C5}" destId="{71FE8636-10EE-4402-9D55-D673DAA94800}" srcOrd="0" destOrd="0" presId="urn:microsoft.com/office/officeart/2005/8/layout/cycle2"/>
    <dgm:cxn modelId="{29843986-73DE-49D2-A520-4F4C7AC5B704}" type="presParOf" srcId="{E852B1E2-E10E-4461-BAAC-B29934B42924}" destId="{3C21D184-6718-4C10-83C6-5157A80A1A27}" srcOrd="8" destOrd="0" presId="urn:microsoft.com/office/officeart/2005/8/layout/cycle2"/>
    <dgm:cxn modelId="{6F473D8E-C699-49B4-A19A-D6FF3C58FC94}" type="presParOf" srcId="{E852B1E2-E10E-4461-BAAC-B29934B42924}" destId="{96492E89-5C96-4B41-9EA4-5BC1DD4F0E2E}" srcOrd="9" destOrd="0" presId="urn:microsoft.com/office/officeart/2005/8/layout/cycle2"/>
    <dgm:cxn modelId="{A1E3BAA4-8377-419B-9633-BBA74BFFF194}" type="presParOf" srcId="{96492E89-5C96-4B41-9EA4-5BC1DD4F0E2E}" destId="{7B01EEBE-BD66-4524-AA78-CCE97134D5FD}" srcOrd="0" destOrd="0" presId="urn:microsoft.com/office/officeart/2005/8/layout/cycle2"/>
    <dgm:cxn modelId="{841F688F-5290-4001-B925-FC99E2E0CAA7}" type="presParOf" srcId="{E852B1E2-E10E-4461-BAAC-B29934B42924}" destId="{D2237D05-A0FA-4DBD-9023-718AFF8A25FD}" srcOrd="10" destOrd="0" presId="urn:microsoft.com/office/officeart/2005/8/layout/cycle2"/>
    <dgm:cxn modelId="{8ADB08BA-0853-4F06-B3C3-50D5E0AC45E5}" type="presParOf" srcId="{E852B1E2-E10E-4461-BAAC-B29934B42924}" destId="{005B050F-4E9F-4C99-8199-85E88A78031B}" srcOrd="11" destOrd="0" presId="urn:microsoft.com/office/officeart/2005/8/layout/cycle2"/>
    <dgm:cxn modelId="{4E7C6241-DB71-4200-8DA5-983FB71E09D7}" type="presParOf" srcId="{005B050F-4E9F-4C99-8199-85E88A78031B}" destId="{D19B1B10-659B-4D08-A64B-FA427473AD27}" srcOrd="0" destOrd="0" presId="urn:microsoft.com/office/officeart/2005/8/layout/cycle2"/>
    <dgm:cxn modelId="{14D30864-93E6-4AE1-BC49-4DCE3CC842EB}" type="presParOf" srcId="{E852B1E2-E10E-4461-BAAC-B29934B42924}" destId="{D835F5E9-7D9D-46ED-AE75-70AD7B747006}" srcOrd="12" destOrd="0" presId="urn:microsoft.com/office/officeart/2005/8/layout/cycle2"/>
    <dgm:cxn modelId="{86E8983A-5F20-400E-BFBD-40F06D2A98C4}" type="presParOf" srcId="{E852B1E2-E10E-4461-BAAC-B29934B42924}" destId="{E74187A2-623A-4483-9765-606A3566B719}" srcOrd="13" destOrd="0" presId="urn:microsoft.com/office/officeart/2005/8/layout/cycle2"/>
    <dgm:cxn modelId="{FB7531E3-B1E9-4382-8251-BCE6AA9B33D9}" type="presParOf" srcId="{E74187A2-623A-4483-9765-606A3566B719}" destId="{3945E91C-320A-42C4-9713-49480545BC2D}" srcOrd="0" destOrd="0" presId="urn:microsoft.com/office/officeart/2005/8/layout/cycle2"/>
    <dgm:cxn modelId="{77B863AB-5CB1-41E6-9F8E-450A56005261}" type="presParOf" srcId="{E852B1E2-E10E-4461-BAAC-B29934B42924}" destId="{E0B8D116-BD91-4E47-854F-60917579D10B}" srcOrd="14" destOrd="0" presId="urn:microsoft.com/office/officeart/2005/8/layout/cycle2"/>
    <dgm:cxn modelId="{3A51440C-09EF-4B67-9276-811C0DEDD231}" type="presParOf" srcId="{E852B1E2-E10E-4461-BAAC-B29934B42924}" destId="{56C5A623-5B2B-40D5-8E26-D077E2B5B3CE}" srcOrd="15" destOrd="0" presId="urn:microsoft.com/office/officeart/2005/8/layout/cycle2"/>
    <dgm:cxn modelId="{F331E21D-31B9-4EEB-812B-E694E21D8A9F}" type="presParOf" srcId="{56C5A623-5B2B-40D5-8E26-D077E2B5B3CE}" destId="{6C952BF0-8DDE-4DAE-973A-C7DBB6F7C3E2}" srcOrd="0" destOrd="0" presId="urn:microsoft.com/office/officeart/2005/8/layout/cycle2"/>
  </dgm:cxnLst>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B435-E746-4B98-8CE3-F755B8D024C4}">
      <dsp:nvSpPr>
        <dsp:cNvPr id="0" name=""/>
        <dsp:cNvSpPr/>
      </dsp:nvSpPr>
      <dsp:spPr>
        <a:xfrm>
          <a:off x="47" y="119100"/>
          <a:ext cx="4542134" cy="1061483"/>
        </a:xfrm>
        <a:prstGeom prst="rect">
          <a:avLst/>
        </a:prstGeom>
        <a:solidFill>
          <a:srgbClr val="FF3399"/>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Identify options for interviews: </a:t>
          </a:r>
        </a:p>
      </dsp:txBody>
      <dsp:txXfrm>
        <a:off x="47" y="119100"/>
        <a:ext cx="4542134" cy="1061483"/>
      </dsp:txXfrm>
    </dsp:sp>
    <dsp:sp modelId="{F089B16B-EA06-4A65-90DE-66E840E6A361}">
      <dsp:nvSpPr>
        <dsp:cNvPr id="0" name=""/>
        <dsp:cNvSpPr/>
      </dsp:nvSpPr>
      <dsp:spPr>
        <a:xfrm>
          <a:off x="47" y="1180584"/>
          <a:ext cx="4542134" cy="2723040"/>
        </a:xfrm>
        <a:prstGeom prst="rect">
          <a:avLst/>
        </a:prstGeom>
        <a:solidFill>
          <a:schemeClr val="bg1">
            <a:alpha val="9000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Facetime</a:t>
          </a:r>
          <a:endParaRPr lang="en-AU" sz="3200" kern="1200" dirty="0"/>
        </a:p>
        <a:p>
          <a:pPr marL="285750" lvl="1" indent="-285750" algn="l" defTabSz="1422400">
            <a:lnSpc>
              <a:spcPct val="90000"/>
            </a:lnSpc>
            <a:spcBef>
              <a:spcPct val="0"/>
            </a:spcBef>
            <a:spcAft>
              <a:spcPct val="15000"/>
            </a:spcAft>
            <a:buChar char="•"/>
          </a:pPr>
          <a:r>
            <a:rPr lang="en-US" sz="3200" kern="1200" dirty="0"/>
            <a:t>Face to Face</a:t>
          </a:r>
          <a:endParaRPr lang="en-AU" sz="3200" kern="1200" dirty="0"/>
        </a:p>
        <a:p>
          <a:pPr marL="285750" lvl="1" indent="-285750" algn="l" defTabSz="1422400">
            <a:lnSpc>
              <a:spcPct val="90000"/>
            </a:lnSpc>
            <a:spcBef>
              <a:spcPct val="0"/>
            </a:spcBef>
            <a:spcAft>
              <a:spcPct val="15000"/>
            </a:spcAft>
            <a:buChar char="•"/>
          </a:pPr>
          <a:r>
            <a:rPr lang="en-AU" sz="3200" kern="1200" dirty="0"/>
            <a:t>Telephone</a:t>
          </a:r>
        </a:p>
        <a:p>
          <a:pPr marL="285750" lvl="1" indent="-285750" algn="l" defTabSz="1422400">
            <a:lnSpc>
              <a:spcPct val="90000"/>
            </a:lnSpc>
            <a:spcBef>
              <a:spcPct val="0"/>
            </a:spcBef>
            <a:spcAft>
              <a:spcPct val="15000"/>
            </a:spcAft>
            <a:buChar char="•"/>
          </a:pPr>
          <a:r>
            <a:rPr lang="en-US" sz="3200" kern="1200" dirty="0"/>
            <a:t>Zoom</a:t>
          </a:r>
          <a:endParaRPr lang="en-AU" sz="3200" kern="1200" dirty="0"/>
        </a:p>
        <a:p>
          <a:pPr marL="285750" lvl="1" indent="-285750" algn="l" defTabSz="1422400">
            <a:lnSpc>
              <a:spcPct val="90000"/>
            </a:lnSpc>
            <a:spcBef>
              <a:spcPct val="0"/>
            </a:spcBef>
            <a:spcAft>
              <a:spcPct val="15000"/>
            </a:spcAft>
            <a:buChar char="•"/>
          </a:pPr>
          <a:r>
            <a:rPr lang="en-US" sz="3200" kern="1200" dirty="0"/>
            <a:t>Microsoft Teams </a:t>
          </a:r>
          <a:endParaRPr lang="en-AU" sz="3200" kern="1200" dirty="0"/>
        </a:p>
      </dsp:txBody>
      <dsp:txXfrm>
        <a:off x="47" y="1180584"/>
        <a:ext cx="4542134" cy="2723040"/>
      </dsp:txXfrm>
    </dsp:sp>
    <dsp:sp modelId="{D52571A9-C860-4FAB-93F3-8660E836A97E}">
      <dsp:nvSpPr>
        <dsp:cNvPr id="0" name=""/>
        <dsp:cNvSpPr/>
      </dsp:nvSpPr>
      <dsp:spPr>
        <a:xfrm>
          <a:off x="5178080" y="119100"/>
          <a:ext cx="4542134" cy="1061483"/>
        </a:xfrm>
        <a:prstGeom prst="rect">
          <a:avLst/>
        </a:prstGeom>
        <a:solidFill>
          <a:srgbClr val="FF3399"/>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Screening</a:t>
          </a:r>
        </a:p>
      </dsp:txBody>
      <dsp:txXfrm>
        <a:off x="5178080" y="119100"/>
        <a:ext cx="4542134" cy="1061483"/>
      </dsp:txXfrm>
    </dsp:sp>
    <dsp:sp modelId="{B75D0061-8775-4F94-A99A-4F329F0ED5A9}">
      <dsp:nvSpPr>
        <dsp:cNvPr id="0" name=""/>
        <dsp:cNvSpPr/>
      </dsp:nvSpPr>
      <dsp:spPr>
        <a:xfrm>
          <a:off x="5178080" y="1180584"/>
          <a:ext cx="4542134" cy="2723040"/>
        </a:xfrm>
        <a:prstGeom prst="rect">
          <a:avLst/>
        </a:prstGeom>
        <a:solidFill>
          <a:schemeClr val="bg1">
            <a:alpha val="9000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Working with Children’s </a:t>
          </a:r>
        </a:p>
        <a:p>
          <a:pPr marL="285750" lvl="1" indent="-285750" algn="l" defTabSz="1422400">
            <a:lnSpc>
              <a:spcPct val="90000"/>
            </a:lnSpc>
            <a:spcBef>
              <a:spcPct val="0"/>
            </a:spcBef>
            <a:spcAft>
              <a:spcPct val="15000"/>
            </a:spcAft>
            <a:buChar char="•"/>
          </a:pPr>
          <a:r>
            <a:rPr lang="en-US" sz="3200" kern="1200" dirty="0"/>
            <a:t>Police &amp; Reference Checks </a:t>
          </a:r>
        </a:p>
        <a:p>
          <a:pPr marL="285750" lvl="1" indent="-285750" algn="l" defTabSz="1422400">
            <a:lnSpc>
              <a:spcPct val="90000"/>
            </a:lnSpc>
            <a:spcBef>
              <a:spcPct val="0"/>
            </a:spcBef>
            <a:spcAft>
              <a:spcPct val="15000"/>
            </a:spcAft>
            <a:buChar char="•"/>
          </a:pPr>
          <a:r>
            <a:rPr lang="en-US" sz="3200" kern="1200" dirty="0"/>
            <a:t>COVID Certificate </a:t>
          </a:r>
        </a:p>
        <a:p>
          <a:pPr marL="285750" lvl="1" indent="-285750" algn="l" defTabSz="1422400">
            <a:lnSpc>
              <a:spcPct val="90000"/>
            </a:lnSpc>
            <a:spcBef>
              <a:spcPct val="0"/>
            </a:spcBef>
            <a:spcAft>
              <a:spcPct val="15000"/>
            </a:spcAft>
            <a:buChar char="•"/>
          </a:pPr>
          <a:r>
            <a:rPr lang="en-US" sz="3200" kern="1200" dirty="0"/>
            <a:t>Other checks required </a:t>
          </a:r>
        </a:p>
      </dsp:txBody>
      <dsp:txXfrm>
        <a:off x="5178080" y="1180584"/>
        <a:ext cx="4542134" cy="272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81FC5-ACDC-46E0-A8E0-59D86D671268}">
      <dsp:nvSpPr>
        <dsp:cNvPr id="0" name=""/>
        <dsp:cNvSpPr/>
      </dsp:nvSpPr>
      <dsp:spPr>
        <a:xfrm>
          <a:off x="0" y="115799"/>
          <a:ext cx="1895880" cy="1137528"/>
        </a:xfrm>
        <a:prstGeom prst="rect">
          <a:avLst/>
        </a:prstGeom>
        <a:solidFill>
          <a:schemeClr val="accent5">
            <a:lumMod val="60000"/>
            <a:lumOff val="4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Light" panose="020F0302020204030204" pitchFamily="34" charset="0"/>
              <a:cs typeface="Calibri Light" panose="020F0302020204030204" pitchFamily="34" charset="0"/>
            </a:rPr>
            <a:t>Provide equipment needed to do the tasks</a:t>
          </a:r>
        </a:p>
      </dsp:txBody>
      <dsp:txXfrm>
        <a:off x="0" y="115799"/>
        <a:ext cx="1895880" cy="1137528"/>
      </dsp:txXfrm>
    </dsp:sp>
    <dsp:sp modelId="{E6E5DB3A-3C54-46CB-9C02-2BA712AFACC9}">
      <dsp:nvSpPr>
        <dsp:cNvPr id="0" name=""/>
        <dsp:cNvSpPr/>
      </dsp:nvSpPr>
      <dsp:spPr>
        <a:xfrm>
          <a:off x="2085468" y="115799"/>
          <a:ext cx="1895880" cy="1137528"/>
        </a:xfrm>
        <a:prstGeom prst="rect">
          <a:avLst/>
        </a:prstGeom>
        <a:solidFill>
          <a:srgbClr val="FF3399"/>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Light" panose="020F0302020204030204" pitchFamily="34" charset="0"/>
              <a:cs typeface="Calibri Light" panose="020F0302020204030204" pitchFamily="34" charset="0"/>
            </a:rPr>
            <a:t>Have an open door policy, where possible </a:t>
          </a:r>
        </a:p>
      </dsp:txBody>
      <dsp:txXfrm>
        <a:off x="2085468" y="115799"/>
        <a:ext cx="1895880" cy="1137528"/>
      </dsp:txXfrm>
    </dsp:sp>
    <dsp:sp modelId="{2CD2514E-D8B8-486E-A893-C61A000B39B7}">
      <dsp:nvSpPr>
        <dsp:cNvPr id="0" name=""/>
        <dsp:cNvSpPr/>
      </dsp:nvSpPr>
      <dsp:spPr>
        <a:xfrm>
          <a:off x="4170937" y="115799"/>
          <a:ext cx="1895880" cy="1137528"/>
        </a:xfrm>
        <a:prstGeom prst="rect">
          <a:avLst/>
        </a:prstGeom>
        <a:solidFill>
          <a:schemeClr val="accent5">
            <a:lumMod val="60000"/>
            <a:lumOff val="4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alibri Light" panose="020F0302020204030204" pitchFamily="34" charset="0"/>
              <a:cs typeface="Calibri Light" panose="020F0302020204030204" pitchFamily="34" charset="0"/>
            </a:rPr>
            <a:t>Encourage and welcome feedback from volunteers </a:t>
          </a:r>
        </a:p>
      </dsp:txBody>
      <dsp:txXfrm>
        <a:off x="4170937" y="115799"/>
        <a:ext cx="1895880" cy="1137528"/>
      </dsp:txXfrm>
    </dsp:sp>
    <dsp:sp modelId="{FEC19035-FB60-4C5A-A008-ECE747A16ED5}">
      <dsp:nvSpPr>
        <dsp:cNvPr id="0" name=""/>
        <dsp:cNvSpPr/>
      </dsp:nvSpPr>
      <dsp:spPr>
        <a:xfrm>
          <a:off x="0" y="1442915"/>
          <a:ext cx="1895880" cy="1137528"/>
        </a:xfrm>
        <a:prstGeom prst="rect">
          <a:avLst/>
        </a:prstGeom>
        <a:solidFill>
          <a:srgbClr val="FF3399"/>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pitchFamily="34" charset="0"/>
              <a:cs typeface="Calibri Light" panose="020F0302020204030204" pitchFamily="34" charset="0"/>
            </a:rPr>
            <a:t>Regular communications e.g. – team meetings, zoom sessions and newsletters, weekly emails</a:t>
          </a:r>
        </a:p>
      </dsp:txBody>
      <dsp:txXfrm>
        <a:off x="0" y="1442915"/>
        <a:ext cx="1895880" cy="1137528"/>
      </dsp:txXfrm>
    </dsp:sp>
    <dsp:sp modelId="{3FF1BBDF-05B9-48BD-B40E-1585B5D7386D}">
      <dsp:nvSpPr>
        <dsp:cNvPr id="0" name=""/>
        <dsp:cNvSpPr/>
      </dsp:nvSpPr>
      <dsp:spPr>
        <a:xfrm>
          <a:off x="2085468" y="1442915"/>
          <a:ext cx="1895880" cy="1137528"/>
        </a:xfrm>
        <a:prstGeom prst="rect">
          <a:avLst/>
        </a:prstGeom>
        <a:solidFill>
          <a:schemeClr val="accent5">
            <a:lumMod val="60000"/>
            <a:lumOff val="4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Calibri Light" panose="020F0302020204030204" pitchFamily="34" charset="0"/>
              <a:cs typeface="Calibri Light" panose="020F0302020204030204" pitchFamily="34" charset="0"/>
            </a:rPr>
            <a:t>Have staff and volunteers work together to understand the contributions each other make </a:t>
          </a:r>
        </a:p>
      </dsp:txBody>
      <dsp:txXfrm>
        <a:off x="2085468" y="1442915"/>
        <a:ext cx="1895880" cy="1137528"/>
      </dsp:txXfrm>
    </dsp:sp>
    <dsp:sp modelId="{CDF3FAF8-860B-4AB6-BF86-60D3A745A208}">
      <dsp:nvSpPr>
        <dsp:cNvPr id="0" name=""/>
        <dsp:cNvSpPr/>
      </dsp:nvSpPr>
      <dsp:spPr>
        <a:xfrm>
          <a:off x="4170937" y="1442915"/>
          <a:ext cx="1895880" cy="1137528"/>
        </a:xfrm>
        <a:prstGeom prst="rect">
          <a:avLst/>
        </a:prstGeom>
        <a:solidFill>
          <a:srgbClr val="FF3399"/>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Light" panose="020F0302020204030204" pitchFamily="34" charset="0"/>
              <a:cs typeface="Calibri Light" panose="020F0302020204030204" pitchFamily="34" charset="0"/>
            </a:rPr>
            <a:t>Risk management – Occupational Health &amp; Safety </a:t>
          </a:r>
        </a:p>
      </dsp:txBody>
      <dsp:txXfrm>
        <a:off x="4170937" y="1442915"/>
        <a:ext cx="1895880" cy="1137528"/>
      </dsp:txXfrm>
    </dsp:sp>
    <dsp:sp modelId="{F634A2B6-E59F-4DBB-818A-949A76A05170}">
      <dsp:nvSpPr>
        <dsp:cNvPr id="0" name=""/>
        <dsp:cNvSpPr/>
      </dsp:nvSpPr>
      <dsp:spPr>
        <a:xfrm>
          <a:off x="2085468" y="2770032"/>
          <a:ext cx="1895880" cy="1137528"/>
        </a:xfrm>
        <a:prstGeom prst="rect">
          <a:avLst/>
        </a:prstGeom>
        <a:solidFill>
          <a:srgbClr val="FF3399"/>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Light" panose="020F0302020204030204" pitchFamily="34" charset="0"/>
              <a:cs typeface="Calibri Light" panose="020F0302020204030204" pitchFamily="34" charset="0"/>
            </a:rPr>
            <a:t>Keep records and contract tracing is required. Keep distance and stay home if unwell</a:t>
          </a:r>
          <a:r>
            <a:rPr lang="en-US" sz="1400" kern="1200" dirty="0"/>
            <a:t>. </a:t>
          </a:r>
        </a:p>
      </dsp:txBody>
      <dsp:txXfrm>
        <a:off x="2085468" y="2770032"/>
        <a:ext cx="1895880" cy="1137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94E11-0BAA-400C-B367-8DAB1AFE6685}">
      <dsp:nvSpPr>
        <dsp:cNvPr id="0" name=""/>
        <dsp:cNvSpPr/>
      </dsp:nvSpPr>
      <dsp:spPr>
        <a:xfrm>
          <a:off x="3697275" y="-26569"/>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Plan &amp;</a:t>
          </a:r>
        </a:p>
        <a:p>
          <a:pPr marL="0" lvl="0" indent="0" algn="ctr" defTabSz="800100">
            <a:lnSpc>
              <a:spcPct val="90000"/>
            </a:lnSpc>
            <a:spcBef>
              <a:spcPct val="0"/>
            </a:spcBef>
            <a:spcAft>
              <a:spcPct val="35000"/>
            </a:spcAft>
            <a:buNone/>
          </a:pPr>
          <a:r>
            <a:rPr lang="en-AU" sz="1800" b="1" kern="1200" dirty="0">
              <a:solidFill>
                <a:sysClr val="window" lastClr="FFFFFF"/>
              </a:solidFill>
              <a:latin typeface="Calibri" panose="020F0502020204030204"/>
              <a:ea typeface="+mn-ea"/>
              <a:cs typeface="+mn-cs"/>
            </a:rPr>
            <a:t> </a:t>
          </a:r>
          <a:r>
            <a:rPr lang="en-AU" sz="1800" b="1" kern="1200" dirty="0">
              <a:solidFill>
                <a:sysClr val="windowText" lastClr="000000"/>
              </a:solidFill>
              <a:latin typeface="Calibri" panose="020F0502020204030204"/>
              <a:ea typeface="+mn-ea"/>
              <a:cs typeface="+mn-cs"/>
            </a:rPr>
            <a:t>Design</a:t>
          </a:r>
        </a:p>
      </dsp:txBody>
      <dsp:txXfrm>
        <a:off x="4039960" y="157954"/>
        <a:ext cx="1654629" cy="890959"/>
      </dsp:txXfrm>
    </dsp:sp>
    <dsp:sp modelId="{0E12F18D-EC90-4225-8D4A-4C912774EFBF}">
      <dsp:nvSpPr>
        <dsp:cNvPr id="0" name=""/>
        <dsp:cNvSpPr/>
      </dsp:nvSpPr>
      <dsp:spPr>
        <a:xfrm rot="803785">
          <a:off x="6088435" y="583526"/>
          <a:ext cx="359999"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 lastClr="FFFFFF"/>
            </a:solidFill>
            <a:latin typeface="Calibri" panose="020F0502020204030204"/>
            <a:ea typeface="+mn-ea"/>
            <a:cs typeface="+mn-cs"/>
          </a:endParaRPr>
        </a:p>
      </dsp:txBody>
      <dsp:txXfrm>
        <a:off x="6089904" y="657415"/>
        <a:ext cx="251999" cy="259201"/>
      </dsp:txXfrm>
    </dsp:sp>
    <dsp:sp modelId="{E37B9465-CA76-4F87-BF92-533D9AC91552}">
      <dsp:nvSpPr>
        <dsp:cNvPr id="0" name=""/>
        <dsp:cNvSpPr/>
      </dsp:nvSpPr>
      <dsp:spPr>
        <a:xfrm>
          <a:off x="6318218" y="597653"/>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Recruiting volunteers</a:t>
          </a:r>
        </a:p>
      </dsp:txBody>
      <dsp:txXfrm>
        <a:off x="6660903" y="782176"/>
        <a:ext cx="1654629" cy="890959"/>
      </dsp:txXfrm>
    </dsp:sp>
    <dsp:sp modelId="{FD6B1D41-5CE7-4605-A01E-4CCF134ECC66}">
      <dsp:nvSpPr>
        <dsp:cNvPr id="0" name=""/>
        <dsp:cNvSpPr/>
      </dsp:nvSpPr>
      <dsp:spPr>
        <a:xfrm rot="3697787">
          <a:off x="7968583" y="1810467"/>
          <a:ext cx="335869"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 lastClr="FFFFFF"/>
            </a:solidFill>
            <a:latin typeface="Calibri" panose="020F0502020204030204"/>
            <a:ea typeface="+mn-ea"/>
            <a:cs typeface="+mn-cs"/>
          </a:endParaRPr>
        </a:p>
      </dsp:txBody>
      <dsp:txXfrm>
        <a:off x="7995024" y="1852537"/>
        <a:ext cx="235108" cy="259201"/>
      </dsp:txXfrm>
    </dsp:sp>
    <dsp:sp modelId="{B407A209-6DBC-45E8-BD9B-7DD0AAA96A89}">
      <dsp:nvSpPr>
        <dsp:cNvPr id="0" name=""/>
        <dsp:cNvSpPr/>
      </dsp:nvSpPr>
      <dsp:spPr>
        <a:xfrm>
          <a:off x="7208661" y="2246541"/>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Advertise &amp; </a:t>
          </a:r>
        </a:p>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Recruit</a:t>
          </a:r>
        </a:p>
      </dsp:txBody>
      <dsp:txXfrm>
        <a:off x="7551346" y="2431064"/>
        <a:ext cx="1654629" cy="890959"/>
      </dsp:txXfrm>
    </dsp:sp>
    <dsp:sp modelId="{AA5AA958-B8CD-4CCF-A4D1-6535B2642532}">
      <dsp:nvSpPr>
        <dsp:cNvPr id="0" name=""/>
        <dsp:cNvSpPr/>
      </dsp:nvSpPr>
      <dsp:spPr>
        <a:xfrm rot="6929383">
          <a:off x="7996474" y="3544952"/>
          <a:ext cx="328109"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 lastClr="FFFFFF"/>
            </a:solidFill>
            <a:latin typeface="Calibri" panose="020F0502020204030204"/>
            <a:ea typeface="+mn-ea"/>
            <a:cs typeface="+mn-cs"/>
          </a:endParaRPr>
        </a:p>
      </dsp:txBody>
      <dsp:txXfrm rot="10800000">
        <a:off x="8066871" y="3586926"/>
        <a:ext cx="229676" cy="259201"/>
      </dsp:txXfrm>
    </dsp:sp>
    <dsp:sp modelId="{529E6C0A-3085-4164-8FDB-934D4BEAE0E2}">
      <dsp:nvSpPr>
        <dsp:cNvPr id="0" name=""/>
        <dsp:cNvSpPr/>
      </dsp:nvSpPr>
      <dsp:spPr>
        <a:xfrm>
          <a:off x="6413461" y="3914484"/>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Interview &amp;</a:t>
          </a:r>
        </a:p>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 Screen</a:t>
          </a:r>
        </a:p>
      </dsp:txBody>
      <dsp:txXfrm>
        <a:off x="6756146" y="4099007"/>
        <a:ext cx="1654629" cy="890959"/>
      </dsp:txXfrm>
    </dsp:sp>
    <dsp:sp modelId="{983237E2-EDFD-4F25-8FBC-345EBB8564C5}">
      <dsp:nvSpPr>
        <dsp:cNvPr id="0" name=""/>
        <dsp:cNvSpPr/>
      </dsp:nvSpPr>
      <dsp:spPr>
        <a:xfrm rot="9931651">
          <a:off x="6119990" y="4848106"/>
          <a:ext cx="360001"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 lastClr="FFFFFF"/>
            </a:solidFill>
            <a:latin typeface="Calibri" panose="020F0502020204030204"/>
            <a:ea typeface="+mn-ea"/>
            <a:cs typeface="+mn-cs"/>
          </a:endParaRPr>
        </a:p>
      </dsp:txBody>
      <dsp:txXfrm rot="10800000">
        <a:off x="6226276" y="4921011"/>
        <a:ext cx="252001" cy="259201"/>
      </dsp:txXfrm>
    </dsp:sp>
    <dsp:sp modelId="{3C21D184-6718-4C10-83C6-5157A80A1A27}">
      <dsp:nvSpPr>
        <dsp:cNvPr id="0" name=""/>
        <dsp:cNvSpPr/>
      </dsp:nvSpPr>
      <dsp:spPr>
        <a:xfrm>
          <a:off x="3773475" y="4595879"/>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Onboarding</a:t>
          </a:r>
        </a:p>
      </dsp:txBody>
      <dsp:txXfrm>
        <a:off x="4116160" y="4780402"/>
        <a:ext cx="1654629" cy="890959"/>
      </dsp:txXfrm>
    </dsp:sp>
    <dsp:sp modelId="{96492E89-5C96-4B41-9EA4-5BC1DD4F0E2E}">
      <dsp:nvSpPr>
        <dsp:cNvPr id="0" name=""/>
        <dsp:cNvSpPr/>
      </dsp:nvSpPr>
      <dsp:spPr>
        <a:xfrm rot="11911916">
          <a:off x="3304008" y="4733765"/>
          <a:ext cx="360000"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 lastClr="FFFFFF"/>
            </a:solidFill>
            <a:latin typeface="Calibri" panose="020F0502020204030204"/>
            <a:ea typeface="+mn-ea"/>
            <a:cs typeface="+mn-cs"/>
          </a:endParaRPr>
        </a:p>
      </dsp:txBody>
      <dsp:txXfrm rot="10800000">
        <a:off x="3409208" y="4837328"/>
        <a:ext cx="252000" cy="259201"/>
      </dsp:txXfrm>
    </dsp:sp>
    <dsp:sp modelId="{D2237D05-A0FA-4DBD-9023-718AFF8A25FD}">
      <dsp:nvSpPr>
        <dsp:cNvPr id="0" name=""/>
        <dsp:cNvSpPr/>
      </dsp:nvSpPr>
      <dsp:spPr>
        <a:xfrm>
          <a:off x="1257762" y="3752574"/>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Support &amp; </a:t>
          </a:r>
        </a:p>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Supervise</a:t>
          </a:r>
        </a:p>
      </dsp:txBody>
      <dsp:txXfrm>
        <a:off x="1600447" y="3937097"/>
        <a:ext cx="1654629" cy="890959"/>
      </dsp:txXfrm>
    </dsp:sp>
    <dsp:sp modelId="{005B050F-4E9F-4C99-8199-85E88A78031B}">
      <dsp:nvSpPr>
        <dsp:cNvPr id="0" name=""/>
        <dsp:cNvSpPr/>
      </dsp:nvSpPr>
      <dsp:spPr>
        <a:xfrm rot="14216176">
          <a:off x="1748622" y="3399836"/>
          <a:ext cx="359999"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 lastClr="FFFFFF"/>
            </a:solidFill>
            <a:latin typeface="Calibri" panose="020F0502020204030204"/>
            <a:ea typeface="+mn-ea"/>
            <a:cs typeface="+mn-cs"/>
          </a:endParaRPr>
        </a:p>
      </dsp:txBody>
      <dsp:txXfrm rot="10800000">
        <a:off x="1832083" y="3531491"/>
        <a:ext cx="251999" cy="259201"/>
      </dsp:txXfrm>
    </dsp:sp>
    <dsp:sp modelId="{D835F5E9-7D9D-46ED-AE75-70AD7B747006}">
      <dsp:nvSpPr>
        <dsp:cNvPr id="0" name=""/>
        <dsp:cNvSpPr/>
      </dsp:nvSpPr>
      <dsp:spPr>
        <a:xfrm>
          <a:off x="252548" y="2208443"/>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Recognition </a:t>
          </a:r>
        </a:p>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&amp; Reward</a:t>
          </a:r>
        </a:p>
      </dsp:txBody>
      <dsp:txXfrm>
        <a:off x="595233" y="2392966"/>
        <a:ext cx="1654629" cy="890959"/>
      </dsp:txXfrm>
    </dsp:sp>
    <dsp:sp modelId="{E74187A2-623A-4483-9765-606A3566B719}">
      <dsp:nvSpPr>
        <dsp:cNvPr id="0" name=""/>
        <dsp:cNvSpPr/>
      </dsp:nvSpPr>
      <dsp:spPr>
        <a:xfrm rot="17952298">
          <a:off x="1464168" y="1756428"/>
          <a:ext cx="383855"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 lastClr="FFFFFF"/>
            </a:solidFill>
            <a:latin typeface="Calibri" panose="020F0502020204030204"/>
            <a:ea typeface="+mn-ea"/>
            <a:cs typeface="+mn-cs"/>
          </a:endParaRPr>
        </a:p>
      </dsp:txBody>
      <dsp:txXfrm>
        <a:off x="1493652" y="1893087"/>
        <a:ext cx="268699" cy="259201"/>
      </dsp:txXfrm>
    </dsp:sp>
    <dsp:sp modelId="{E0B8D116-BD91-4E47-854F-60917579D10B}">
      <dsp:nvSpPr>
        <dsp:cNvPr id="0" name=""/>
        <dsp:cNvSpPr/>
      </dsp:nvSpPr>
      <dsp:spPr>
        <a:xfrm>
          <a:off x="1152983" y="597632"/>
          <a:ext cx="2339999" cy="1260005"/>
        </a:xfrm>
        <a:prstGeom prst="ellipse">
          <a:avLst/>
        </a:prstGeom>
        <a:solidFill>
          <a:srgbClr val="FF33CC">
            <a:alpha val="69804"/>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ysClr val="windowText" lastClr="000000"/>
              </a:solidFill>
              <a:latin typeface="Calibri" panose="020F0502020204030204"/>
              <a:ea typeface="+mn-ea"/>
              <a:cs typeface="+mn-cs"/>
            </a:rPr>
            <a:t>Evaluate</a:t>
          </a:r>
        </a:p>
      </dsp:txBody>
      <dsp:txXfrm>
        <a:off x="1495668" y="782155"/>
        <a:ext cx="1654629" cy="890959"/>
      </dsp:txXfrm>
    </dsp:sp>
    <dsp:sp modelId="{56C5A623-5B2B-40D5-8E26-D077E2B5B3CE}">
      <dsp:nvSpPr>
        <dsp:cNvPr id="0" name=""/>
        <dsp:cNvSpPr/>
      </dsp:nvSpPr>
      <dsp:spPr>
        <a:xfrm rot="20772938">
          <a:off x="3288643" y="491512"/>
          <a:ext cx="344964" cy="432001"/>
        </a:xfrm>
        <a:prstGeom prst="rightArrow">
          <a:avLst>
            <a:gd name="adj1" fmla="val 60000"/>
            <a:gd name="adj2" fmla="val 5000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dirty="0">
            <a:solidFill>
              <a:sysClr val="window" lastClr="FFFFFF"/>
            </a:solidFill>
            <a:latin typeface="Calibri" panose="020F0502020204030204"/>
            <a:ea typeface="+mn-ea"/>
            <a:cs typeface="+mn-cs"/>
          </a:endParaRPr>
        </a:p>
      </dsp:txBody>
      <dsp:txXfrm>
        <a:off x="3290133" y="590241"/>
        <a:ext cx="241475" cy="2592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939466" y="0"/>
            <a:ext cx="3013763" cy="463647"/>
          </a:xfrm>
          <a:prstGeom prst="rect">
            <a:avLst/>
          </a:prstGeom>
        </p:spPr>
        <p:txBody>
          <a:bodyPr vert="horz" lIns="91440" tIns="45720" rIns="91440" bIns="45720" rtlCol="0"/>
          <a:lstStyle>
            <a:lvl1pPr algn="r">
              <a:defRPr sz="1200"/>
            </a:lvl1pPr>
          </a:lstStyle>
          <a:p>
            <a:fld id="{B96EED66-BF22-4CFC-B30E-35141C354ECD}" type="datetimeFigureOut">
              <a:rPr lang="en-AU" smtClean="0"/>
              <a:t>19/05/2023</a:t>
            </a:fld>
            <a:endParaRPr lang="en-AU"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95485" y="4447154"/>
            <a:ext cx="5563870" cy="36385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777193"/>
            <a:ext cx="3013763" cy="463646"/>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1440" tIns="45720" rIns="91440" bIns="45720" rtlCol="0" anchor="b"/>
          <a:lstStyle>
            <a:lvl1pPr algn="r">
              <a:defRPr sz="1200"/>
            </a:lvl1pPr>
          </a:lstStyle>
          <a:p>
            <a:fld id="{2FEF8F41-1F18-4868-9BA2-F736C2130453}" type="slidenum">
              <a:rPr lang="en-AU" smtClean="0"/>
              <a:t>‹#›</a:t>
            </a:fld>
            <a:endParaRPr lang="en-AU" dirty="0"/>
          </a:p>
        </p:txBody>
      </p:sp>
    </p:spTree>
    <p:extLst>
      <p:ext uri="{BB962C8B-B14F-4D97-AF65-F5344CB8AC3E}">
        <p14:creationId xmlns:p14="http://schemas.microsoft.com/office/powerpoint/2010/main" val="162122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llhub.io/volunteer-appreci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7153"/>
            <a:ext cx="5715043" cy="4084003"/>
          </a:xfrm>
        </p:spPr>
        <p:txBody>
          <a:bodyPr/>
          <a:lstStyle/>
          <a:p>
            <a:r>
              <a:rPr lang="en-AU" sz="1200" dirty="0">
                <a:latin typeface="+mj-lt"/>
              </a:rPr>
              <a:t>HY</a:t>
            </a:r>
          </a:p>
          <a:p>
            <a:r>
              <a:rPr lang="en-AU" sz="1200" dirty="0">
                <a:latin typeface="+mj-lt"/>
              </a:rPr>
              <a:t>The volunteer lifecycle is a common way of thinking about the stages of volunteer management .</a:t>
            </a:r>
          </a:p>
          <a:p>
            <a:pPr fontAlgn="base">
              <a:lnSpc>
                <a:spcPts val="1800"/>
              </a:lnSpc>
              <a:spcAft>
                <a:spcPts val="800"/>
              </a:spcAft>
            </a:pPr>
            <a:r>
              <a:rPr lang="en-AU" sz="1200" kern="0" dirty="0">
                <a:solidFill>
                  <a:srgbClr val="444444"/>
                </a:solidFill>
                <a:effectLst/>
                <a:latin typeface="+mj-lt"/>
                <a:ea typeface="Times New Roman" panose="02020603050405020304" pitchFamily="18" charset="0"/>
                <a:cs typeface="Times New Roman" panose="02020603050405020304" pitchFamily="18" charset="0"/>
              </a:rPr>
              <a:t>When we talk about volunteer management, the best practices don’t just apply to the volunteering experience. </a:t>
            </a:r>
          </a:p>
          <a:p>
            <a:pPr fontAlgn="base">
              <a:lnSpc>
                <a:spcPts val="1800"/>
              </a:lnSpc>
              <a:spcAft>
                <a:spcPts val="800"/>
              </a:spcAft>
            </a:pPr>
            <a:r>
              <a:rPr lang="en-AU" sz="1200" b="1" kern="0" dirty="0">
                <a:solidFill>
                  <a:srgbClr val="444444"/>
                </a:solidFill>
                <a:effectLst/>
                <a:latin typeface="+mj-lt"/>
                <a:ea typeface="Times New Roman" panose="02020603050405020304" pitchFamily="18" charset="0"/>
                <a:cs typeface="Times New Roman" panose="02020603050405020304" pitchFamily="18" charset="0"/>
              </a:rPr>
              <a:t>Good volunteer management entails following an optimized process throughout the volunteer lifecycle,</a:t>
            </a:r>
            <a:r>
              <a:rPr lang="en-AU" sz="1200" kern="0" dirty="0">
                <a:solidFill>
                  <a:srgbClr val="444444"/>
                </a:solidFill>
                <a:effectLst/>
                <a:latin typeface="+mj-lt"/>
                <a:ea typeface="Times New Roman" panose="02020603050405020304" pitchFamily="18" charset="0"/>
                <a:cs typeface="Times New Roman" panose="02020603050405020304" pitchFamily="18" charset="0"/>
              </a:rPr>
              <a:t> which consists of the following stages: </a:t>
            </a:r>
            <a:endParaRPr lang="en-AU" sz="1200" kern="100" dirty="0">
              <a:effectLst/>
              <a:latin typeface="+mj-lt"/>
              <a:ea typeface="Calibri" panose="020F0502020204030204" pitchFamily="34" charset="0"/>
              <a:cs typeface="Times New Roman" panose="02020603050405020304" pitchFamily="18" charset="0"/>
            </a:endParaRPr>
          </a:p>
          <a:p>
            <a:pPr marL="342900" lvl="0" indent="-342900" fontAlgn="base">
              <a:lnSpc>
                <a:spcPts val="1800"/>
              </a:lnSpc>
              <a:spcAft>
                <a:spcPts val="800"/>
              </a:spcAft>
              <a:buFont typeface="+mj-lt"/>
              <a:buAutoNum type="arabicPeriod"/>
              <a:tabLst>
                <a:tab pos="457200" algn="l"/>
              </a:tabLst>
            </a:pPr>
            <a:r>
              <a:rPr lang="en-AU" sz="1200" kern="0" dirty="0">
                <a:solidFill>
                  <a:srgbClr val="444444"/>
                </a:solidFill>
                <a:effectLst/>
                <a:latin typeface="+mj-lt"/>
                <a:ea typeface="Times New Roman" panose="02020603050405020304" pitchFamily="18" charset="0"/>
                <a:cs typeface="Times New Roman" panose="02020603050405020304" pitchFamily="18" charset="0"/>
              </a:rPr>
              <a:t>Needs analysis and infrastructure support </a:t>
            </a:r>
            <a:endParaRPr lang="en-AU" sz="1200" kern="100" dirty="0">
              <a:solidFill>
                <a:srgbClr val="444444"/>
              </a:solidFill>
              <a:effectLst/>
              <a:latin typeface="+mj-lt"/>
              <a:ea typeface="Calibri" panose="020F0502020204030204" pitchFamily="34" charset="0"/>
              <a:cs typeface="Times New Roman" panose="02020603050405020304" pitchFamily="18" charset="0"/>
            </a:endParaRPr>
          </a:p>
          <a:p>
            <a:pPr marL="342900" lvl="0" indent="-342900" fontAlgn="base">
              <a:lnSpc>
                <a:spcPts val="1800"/>
              </a:lnSpc>
              <a:spcAft>
                <a:spcPts val="800"/>
              </a:spcAft>
              <a:buFont typeface="+mj-lt"/>
              <a:buAutoNum type="arabicPeriod"/>
              <a:tabLst>
                <a:tab pos="457200" algn="l"/>
              </a:tabLst>
            </a:pPr>
            <a:r>
              <a:rPr lang="en-AU" sz="1200" kern="0" dirty="0">
                <a:solidFill>
                  <a:srgbClr val="444444"/>
                </a:solidFill>
                <a:effectLst/>
                <a:latin typeface="+mj-lt"/>
                <a:ea typeface="Times New Roman" panose="02020603050405020304" pitchFamily="18" charset="0"/>
                <a:cs typeface="Times New Roman" panose="02020603050405020304" pitchFamily="18" charset="0"/>
              </a:rPr>
              <a:t>Recruitment</a:t>
            </a:r>
            <a:endParaRPr lang="en-AU" sz="1200" kern="100" dirty="0">
              <a:solidFill>
                <a:srgbClr val="444444"/>
              </a:solidFill>
              <a:effectLst/>
              <a:latin typeface="+mj-lt"/>
              <a:ea typeface="Calibri" panose="020F0502020204030204" pitchFamily="34" charset="0"/>
              <a:cs typeface="Times New Roman" panose="02020603050405020304" pitchFamily="18" charset="0"/>
            </a:endParaRPr>
          </a:p>
          <a:p>
            <a:pPr marL="342900" lvl="0" indent="-342900" fontAlgn="base">
              <a:lnSpc>
                <a:spcPts val="1800"/>
              </a:lnSpc>
              <a:spcAft>
                <a:spcPts val="800"/>
              </a:spcAft>
              <a:buFont typeface="+mj-lt"/>
              <a:buAutoNum type="arabicPeriod"/>
              <a:tabLst>
                <a:tab pos="457200" algn="l"/>
              </a:tabLst>
            </a:pPr>
            <a:r>
              <a:rPr lang="en-AU" sz="1200" kern="0" dirty="0">
                <a:solidFill>
                  <a:srgbClr val="444444"/>
                </a:solidFill>
                <a:effectLst/>
                <a:latin typeface="+mj-lt"/>
                <a:ea typeface="Times New Roman" panose="02020603050405020304" pitchFamily="18" charset="0"/>
                <a:cs typeface="Times New Roman" panose="02020603050405020304" pitchFamily="18" charset="0"/>
              </a:rPr>
              <a:t>Application and screening</a:t>
            </a:r>
            <a:endParaRPr lang="en-AU" sz="1200" kern="100" dirty="0">
              <a:solidFill>
                <a:srgbClr val="444444"/>
              </a:solidFill>
              <a:effectLst/>
              <a:latin typeface="+mj-lt"/>
              <a:ea typeface="Calibri" panose="020F0502020204030204" pitchFamily="34" charset="0"/>
              <a:cs typeface="Times New Roman" panose="02020603050405020304" pitchFamily="18" charset="0"/>
            </a:endParaRPr>
          </a:p>
          <a:p>
            <a:pPr marL="342900" lvl="0" indent="-342900" fontAlgn="base">
              <a:lnSpc>
                <a:spcPts val="1800"/>
              </a:lnSpc>
              <a:spcAft>
                <a:spcPts val="800"/>
              </a:spcAft>
              <a:buFont typeface="+mj-lt"/>
              <a:buAutoNum type="arabicPeriod"/>
              <a:tabLst>
                <a:tab pos="457200" algn="l"/>
              </a:tabLst>
            </a:pPr>
            <a:r>
              <a:rPr lang="en-AU" sz="1200" kern="0" dirty="0">
                <a:solidFill>
                  <a:srgbClr val="444444"/>
                </a:solidFill>
                <a:effectLst/>
                <a:latin typeface="+mj-lt"/>
                <a:ea typeface="Times New Roman" panose="02020603050405020304" pitchFamily="18" charset="0"/>
                <a:cs typeface="Times New Roman" panose="02020603050405020304" pitchFamily="18" charset="0"/>
              </a:rPr>
              <a:t>Orientation/training</a:t>
            </a:r>
            <a:endParaRPr lang="en-AU" sz="1200" kern="100" dirty="0">
              <a:solidFill>
                <a:srgbClr val="444444"/>
              </a:solidFill>
              <a:effectLst/>
              <a:latin typeface="+mj-lt"/>
              <a:ea typeface="Calibri" panose="020F0502020204030204" pitchFamily="34" charset="0"/>
              <a:cs typeface="Times New Roman" panose="02020603050405020304" pitchFamily="18" charset="0"/>
            </a:endParaRPr>
          </a:p>
          <a:p>
            <a:pPr marL="342900" lvl="0" indent="-342900" fontAlgn="base">
              <a:lnSpc>
                <a:spcPts val="1800"/>
              </a:lnSpc>
              <a:spcAft>
                <a:spcPts val="800"/>
              </a:spcAft>
              <a:buFont typeface="+mj-lt"/>
              <a:buAutoNum type="arabicPeriod"/>
              <a:tabLst>
                <a:tab pos="457200" algn="l"/>
              </a:tabLst>
            </a:pPr>
            <a:r>
              <a:rPr lang="en-AU" sz="1200" kern="0" dirty="0">
                <a:solidFill>
                  <a:srgbClr val="444444"/>
                </a:solidFill>
                <a:effectLst/>
                <a:latin typeface="+mj-lt"/>
                <a:ea typeface="Times New Roman" panose="02020603050405020304" pitchFamily="18" charset="0"/>
                <a:cs typeface="Times New Roman" panose="02020603050405020304" pitchFamily="18" charset="0"/>
              </a:rPr>
              <a:t>Assignment and execution</a:t>
            </a:r>
            <a:endParaRPr lang="en-AU" sz="1200" kern="100" dirty="0">
              <a:solidFill>
                <a:srgbClr val="444444"/>
              </a:solidFill>
              <a:effectLst/>
              <a:latin typeface="+mj-lt"/>
              <a:ea typeface="Calibri" panose="020F0502020204030204" pitchFamily="34" charset="0"/>
              <a:cs typeface="Times New Roman" panose="02020603050405020304" pitchFamily="18" charset="0"/>
            </a:endParaRPr>
          </a:p>
          <a:p>
            <a:pPr marL="342900" lvl="0" indent="-342900" fontAlgn="base">
              <a:lnSpc>
                <a:spcPts val="1800"/>
              </a:lnSpc>
              <a:spcAft>
                <a:spcPts val="800"/>
              </a:spcAft>
              <a:buFont typeface="+mj-lt"/>
              <a:buAutoNum type="arabicPeriod"/>
              <a:tabLst>
                <a:tab pos="457200" algn="l"/>
              </a:tabLst>
            </a:pPr>
            <a:r>
              <a:rPr lang="en-AU" sz="1200" kern="0" dirty="0">
                <a:solidFill>
                  <a:srgbClr val="444444"/>
                </a:solidFill>
                <a:effectLst/>
                <a:latin typeface="+mj-lt"/>
                <a:ea typeface="Times New Roman" panose="02020603050405020304" pitchFamily="18" charset="0"/>
                <a:cs typeface="Times New Roman" panose="02020603050405020304" pitchFamily="18" charset="0"/>
              </a:rPr>
              <a:t>Retention</a:t>
            </a:r>
            <a:endParaRPr lang="en-AU" sz="1200" kern="100" dirty="0">
              <a:solidFill>
                <a:srgbClr val="444444"/>
              </a:solidFill>
              <a:effectLst/>
              <a:latin typeface="+mj-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a:t>
            </a:fld>
            <a:endParaRPr lang="en-AU" dirty="0"/>
          </a:p>
        </p:txBody>
      </p:sp>
    </p:spTree>
    <p:extLst>
      <p:ext uri="{BB962C8B-B14F-4D97-AF65-F5344CB8AC3E}">
        <p14:creationId xmlns:p14="http://schemas.microsoft.com/office/powerpoint/2010/main" val="424431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311150"/>
            <a:ext cx="5545138" cy="3119438"/>
          </a:xfrm>
        </p:spPr>
      </p:sp>
      <p:sp>
        <p:nvSpPr>
          <p:cNvPr id="3" name="Notes Placeholder 2"/>
          <p:cNvSpPr>
            <a:spLocks noGrp="1"/>
          </p:cNvSpPr>
          <p:nvPr>
            <p:ph type="body" idx="1"/>
          </p:nvPr>
        </p:nvSpPr>
        <p:spPr>
          <a:xfrm>
            <a:off x="381559" y="3868430"/>
            <a:ext cx="6109841" cy="5060816"/>
          </a:xfrm>
        </p:spPr>
        <p:txBody>
          <a:bodyPr/>
          <a:lstStyle/>
          <a:p>
            <a:r>
              <a:rPr lang="en-AU" dirty="0"/>
              <a:t>Providing ongoing training and support to volunteers is vital. </a:t>
            </a:r>
          </a:p>
          <a:p>
            <a:pPr fontAlgn="base">
              <a:lnSpc>
                <a:spcPts val="1800"/>
              </a:lnSpc>
              <a:spcBef>
                <a:spcPts val="1200"/>
              </a:spcBef>
              <a:spcAft>
                <a:spcPts val="1800"/>
              </a:spcAf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After the training, your volunteers will be more equipped to carry out their assigned tasks. </a:t>
            </a:r>
          </a:p>
          <a:p>
            <a:pPr fontAlgn="base">
              <a:lnSpc>
                <a:spcPts val="1800"/>
              </a:lnSpc>
              <a:spcBef>
                <a:spcPts val="1200"/>
              </a:spcBef>
              <a:spcAft>
                <a:spcPts val="1800"/>
              </a:spcAf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There’s not a lot that you need to plan for at this stage except for: </a:t>
            </a:r>
            <a:endParaRPr lang="en-AU"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Developing a way to supervise the volunteers at work.</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Assigning a point person for each team to who they can reach out in case of any challenges. </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Developing a way to give and collect feedback from volunteers to make their experience better. </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Providing them with the right resources to make volunteers more productive and efficient. </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r>
              <a:rPr lang="en-AU" dirty="0"/>
              <a:t>Where possible have an open door policy to allow volunteers to connect regularly with the supervisor or manager.  </a:t>
            </a:r>
          </a:p>
          <a:p>
            <a:endParaRPr lang="en-AU" dirty="0"/>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10</a:t>
            </a:fld>
            <a:endParaRPr lang="en-AU" dirty="0"/>
          </a:p>
        </p:txBody>
      </p:sp>
    </p:spTree>
    <p:extLst>
      <p:ext uri="{BB962C8B-B14F-4D97-AF65-F5344CB8AC3E}">
        <p14:creationId xmlns:p14="http://schemas.microsoft.com/office/powerpoint/2010/main" val="170630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499" y="4447153"/>
            <a:ext cx="6109842" cy="4682341"/>
          </a:xfrm>
        </p:spPr>
        <p:txBody>
          <a:bodyPr/>
          <a:lstStyle/>
          <a:p>
            <a:pPr fontAlgn="base">
              <a:lnSpc>
                <a:spcPts val="1800"/>
              </a:lnSpc>
              <a:spcBef>
                <a:spcPts val="1200"/>
              </a:spcBef>
              <a:spcAft>
                <a:spcPts val="1800"/>
              </a:spcAf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The final stage of the volunteer lifecycle is retaining them. This is a crucial step in the lifecycle if you wish to build a solid, reliable supporter base. This is where you strategize ways to make sure your volunteers stick to your organization. Some of these strategies include: </a:t>
            </a:r>
            <a:endParaRPr lang="en-AU"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b="1" kern="0" dirty="0">
                <a:solidFill>
                  <a:srgbClr val="F2783A"/>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Recognising volunteers</a:t>
            </a:r>
            <a:r>
              <a:rPr lang="en-AU" b="1"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regularly for the effort. </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Conveying their impact to keep them motivated.</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Establishing a mutually beneficial relationship with volunteers to ensure they get what they wished for from the opportunity. </a:t>
            </a: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Calibri" panose="020F0502020204030204" pitchFamily="34" charset="0"/>
                <a:cs typeface="Times New Roman" panose="02020603050405020304" pitchFamily="18" charset="0"/>
              </a:rPr>
              <a:t>Acknowledging volunteers in your  Organisation's annual report , collate the number of hours provided by volunteers – a magnificent achievement!</a:t>
            </a: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latin typeface="Calibri Light" panose="020F0302020204030204" pitchFamily="34" charset="0"/>
                <a:ea typeface="Calibri" panose="020F0502020204030204" pitchFamily="34" charset="0"/>
                <a:cs typeface="Times New Roman" panose="02020603050405020304" pitchFamily="18" charset="0"/>
              </a:rPr>
              <a:t>Make calls or t</a:t>
            </a:r>
            <a:r>
              <a:rPr lang="en-US" dirty="0"/>
              <a:t>texts to simply check up on volunteers and how they have been doing in general.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11</a:t>
            </a:fld>
            <a:endParaRPr lang="en-AU" dirty="0"/>
          </a:p>
        </p:txBody>
      </p:sp>
    </p:spTree>
    <p:extLst>
      <p:ext uri="{BB962C8B-B14F-4D97-AF65-F5344CB8AC3E}">
        <p14:creationId xmlns:p14="http://schemas.microsoft.com/office/powerpoint/2010/main" val="422232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263525"/>
            <a:ext cx="4767262" cy="2681288"/>
          </a:xfrm>
        </p:spPr>
      </p:sp>
      <p:sp>
        <p:nvSpPr>
          <p:cNvPr id="3" name="Notes Placeholder 2"/>
          <p:cNvSpPr>
            <a:spLocks noGrp="1"/>
          </p:cNvSpPr>
          <p:nvPr>
            <p:ph type="body" idx="1"/>
          </p:nvPr>
        </p:nvSpPr>
        <p:spPr>
          <a:xfrm>
            <a:off x="695485" y="3031029"/>
            <a:ext cx="5563870" cy="5570538"/>
          </a:xfrm>
        </p:spPr>
        <p:txBody>
          <a:bodyPr/>
          <a:lstStyle/>
          <a:p>
            <a:pPr fontAlgn="base">
              <a:spcAft>
                <a:spcPts val="800"/>
              </a:spcAft>
            </a:pPr>
            <a:r>
              <a:rPr lang="en-AU" kern="0" dirty="0">
                <a:solidFill>
                  <a:srgbClr val="111111"/>
                </a:solidFill>
                <a:effectLst/>
                <a:ea typeface="Times New Roman" panose="02020603050405020304" pitchFamily="18" charset="0"/>
                <a:cs typeface="Times New Roman" panose="02020603050405020304" pitchFamily="18" charset="0"/>
              </a:rPr>
              <a:t>Evaluate your volunteer program annually including collecting feedback from  volunteers who left during the year. </a:t>
            </a:r>
            <a:r>
              <a:rPr lang="en-AU" kern="0" dirty="0">
                <a:solidFill>
                  <a:srgbClr val="444444"/>
                </a:solidFill>
                <a:effectLst/>
                <a:ea typeface="Times New Roman" panose="02020603050405020304" pitchFamily="18" charset="0"/>
                <a:cs typeface="Times New Roman" panose="02020603050405020304" pitchFamily="18" charset="0"/>
              </a:rPr>
              <a:t>Supporters involved in your past volunteering programs are the best source of the shortcomings in the past. </a:t>
            </a:r>
          </a:p>
          <a:p>
            <a:pPr fontAlgn="base">
              <a:spcAft>
                <a:spcPts val="800"/>
              </a:spcAft>
            </a:pPr>
            <a:r>
              <a:rPr lang="en-AU" kern="0" dirty="0">
                <a:solidFill>
                  <a:srgbClr val="444444"/>
                </a:solidFill>
                <a:effectLst/>
                <a:ea typeface="Times New Roman" panose="02020603050405020304" pitchFamily="18" charset="0"/>
                <a:cs typeface="Times New Roman" panose="02020603050405020304" pitchFamily="18" charset="0"/>
              </a:rPr>
              <a:t>Whether they’re volunteering with you for the current program or not, reach out to them and ask them if:</a:t>
            </a:r>
            <a:endParaRPr lang="en-AU" kern="100" dirty="0">
              <a:effectLst/>
              <a:ea typeface="Calibri" panose="020F0502020204030204" pitchFamily="34" charset="0"/>
              <a:cs typeface="Times New Roman" panose="02020603050405020304" pitchFamily="18" charset="0"/>
            </a:endParaRPr>
          </a:p>
          <a:p>
            <a:pPr marL="800100" lvl="1"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ea typeface="Times New Roman" panose="02020603050405020304" pitchFamily="18" charset="0"/>
                <a:cs typeface="Times New Roman" panose="02020603050405020304" pitchFamily="18" charset="0"/>
              </a:rPr>
              <a:t>The training you provided was adequate.</a:t>
            </a:r>
            <a:endParaRPr lang="en-AU" kern="100" dirty="0">
              <a:solidFill>
                <a:srgbClr val="444444"/>
              </a:solidFill>
              <a:effectLst/>
              <a:ea typeface="Calibri" panose="020F0502020204030204" pitchFamily="34" charset="0"/>
              <a:cs typeface="Times New Roman" panose="02020603050405020304" pitchFamily="18" charset="0"/>
            </a:endParaRPr>
          </a:p>
          <a:p>
            <a:pPr marL="800100" lvl="1"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ea typeface="Times New Roman" panose="02020603050405020304" pitchFamily="18" charset="0"/>
                <a:cs typeface="Times New Roman" panose="02020603050405020304" pitchFamily="18" charset="0"/>
              </a:rPr>
              <a:t>Was there anything missing from the orientation or training that you should have included? </a:t>
            </a:r>
            <a:endParaRPr lang="en-AU" kern="100" dirty="0">
              <a:solidFill>
                <a:srgbClr val="444444"/>
              </a:solidFill>
              <a:effectLst/>
              <a:ea typeface="Calibri" panose="020F0502020204030204" pitchFamily="34" charset="0"/>
              <a:cs typeface="Times New Roman" panose="02020603050405020304" pitchFamily="18" charset="0"/>
            </a:endParaRPr>
          </a:p>
          <a:p>
            <a:pPr marL="800100" lvl="1"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ea typeface="Times New Roman" panose="02020603050405020304" pitchFamily="18" charset="0"/>
                <a:cs typeface="Times New Roman" panose="02020603050405020304" pitchFamily="18" charset="0"/>
              </a:rPr>
              <a:t>Is there anything you should have done differently?</a:t>
            </a:r>
            <a:endParaRPr lang="en-AU" kern="100" dirty="0">
              <a:solidFill>
                <a:srgbClr val="444444"/>
              </a:solidFill>
              <a:effectLst/>
              <a:ea typeface="Calibri" panose="020F0502020204030204" pitchFamily="34" charset="0"/>
              <a:cs typeface="Times New Roman" panose="02020603050405020304" pitchFamily="18" charset="0"/>
            </a:endParaRPr>
          </a:p>
          <a:p>
            <a:pPr marL="800100" lvl="1"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ea typeface="Times New Roman" panose="02020603050405020304" pitchFamily="18" charset="0"/>
                <a:cs typeface="Times New Roman" panose="02020603050405020304" pitchFamily="18" charset="0"/>
              </a:rPr>
              <a:t>Were there any extra resources that you should have provided? </a:t>
            </a:r>
            <a:endParaRPr lang="en-AU" kern="100" dirty="0">
              <a:solidFill>
                <a:srgbClr val="444444"/>
              </a:solidFill>
              <a:effectLst/>
              <a:ea typeface="Calibri" panose="020F0502020204030204" pitchFamily="34" charset="0"/>
              <a:cs typeface="Times New Roman" panose="02020603050405020304" pitchFamily="18" charset="0"/>
            </a:endParaRPr>
          </a:p>
          <a:p>
            <a:pPr fontAlgn="base">
              <a:lnSpc>
                <a:spcPts val="1800"/>
              </a:lnSpc>
              <a:spcBef>
                <a:spcPts val="1200"/>
              </a:spcBef>
              <a:spcAft>
                <a:spcPts val="1800"/>
              </a:spcAft>
            </a:pPr>
            <a:r>
              <a:rPr lang="en-AU" kern="0" dirty="0">
                <a:solidFill>
                  <a:srgbClr val="444444"/>
                </a:solidFill>
                <a:effectLst/>
                <a:ea typeface="Times New Roman" panose="02020603050405020304" pitchFamily="18" charset="0"/>
                <a:cs typeface="Times New Roman" panose="02020603050405020304" pitchFamily="18" charset="0"/>
              </a:rPr>
              <a:t>You may get a large number of suggestions from this survey. But you can narrow them down to the ones that appear most commonly and start by improving them first. </a:t>
            </a:r>
            <a:endParaRPr lang="en-AU" kern="0" dirty="0">
              <a:solidFill>
                <a:srgbClr val="444444"/>
              </a:solidFill>
              <a:effectLst/>
              <a:ea typeface="Calibri" panose="020F0502020204030204" pitchFamily="34" charset="0"/>
              <a:cs typeface="Times New Roman" panose="02020603050405020304" pitchFamily="18" charset="0"/>
            </a:endParaRPr>
          </a:p>
          <a:p>
            <a:pPr marL="845820" lvl="1" indent="-342900">
              <a:buFont typeface="Wingdings" panose="05000000000000000000" pitchFamily="2" charset="2"/>
              <a:buChar char="q"/>
            </a:pPr>
            <a:r>
              <a:rPr lang="en-US" dirty="0"/>
              <a:t>Review and revise your risk management plan </a:t>
            </a:r>
          </a:p>
          <a:p>
            <a:pPr marL="845820" lvl="1" indent="-342900">
              <a:buFont typeface="Wingdings" panose="05000000000000000000" pitchFamily="2" charset="2"/>
              <a:buChar char="q"/>
            </a:pPr>
            <a:r>
              <a:rPr lang="en-US" dirty="0"/>
              <a:t> Update in accordance with all legislation including COVID Safe practices</a:t>
            </a:r>
          </a:p>
          <a:p>
            <a:pPr marL="845820" lvl="1" indent="-342900">
              <a:buFont typeface="Wingdings" panose="05000000000000000000" pitchFamily="2" charset="2"/>
              <a:buChar char="q"/>
            </a:pPr>
            <a:r>
              <a:rPr lang="en-US" dirty="0"/>
              <a:t>Review and adjust your existing policies and procedures</a:t>
            </a:r>
            <a:endParaRPr lang="en-AU" dirty="0"/>
          </a:p>
          <a:p>
            <a:pPr fontAlgn="base">
              <a:lnSpc>
                <a:spcPts val="1800"/>
              </a:lnSpc>
              <a:spcBef>
                <a:spcPts val="1200"/>
              </a:spcBef>
              <a:spcAft>
                <a:spcPts val="1800"/>
              </a:spcAft>
            </a:pPr>
            <a:r>
              <a:rPr lang="en-AU" kern="0" dirty="0">
                <a:solidFill>
                  <a:srgbClr val="444444"/>
                </a:solidFill>
                <a:effectLst/>
                <a:ea typeface="Calibri" panose="020F0502020204030204" pitchFamily="34" charset="0"/>
                <a:cs typeface="Times New Roman" panose="02020603050405020304" pitchFamily="18" charset="0"/>
              </a:rPr>
              <a:t>Use this review to collate learnings prior to beginning your next recruitment drive and volunteer engagement.  </a:t>
            </a:r>
            <a:endParaRPr lang="en-AU" kern="100" dirty="0">
              <a:effectLs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12</a:t>
            </a:fld>
            <a:endParaRPr lang="en-AU" dirty="0"/>
          </a:p>
        </p:txBody>
      </p:sp>
    </p:spTree>
    <p:extLst>
      <p:ext uri="{BB962C8B-B14F-4D97-AF65-F5344CB8AC3E}">
        <p14:creationId xmlns:p14="http://schemas.microsoft.com/office/powerpoint/2010/main" val="2940088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Cycle of Volunteers </a:t>
            </a:r>
          </a:p>
          <a:p>
            <a:r>
              <a:rPr lang="en-US" dirty="0"/>
              <a:t>Remember : </a:t>
            </a:r>
          </a:p>
          <a:p>
            <a:r>
              <a:rPr lang="en-US" dirty="0"/>
              <a:t> The more volunteers  you retain, the stronger base of support you build, and the more you push your mission forward. </a:t>
            </a:r>
          </a:p>
          <a:p>
            <a:r>
              <a:rPr lang="en-US" dirty="0"/>
              <a:t>Retention efforts typically start from the point a volunteer starts executing their tasks and extends way beyond the end of the campaign. </a:t>
            </a:r>
          </a:p>
          <a:p>
            <a:r>
              <a:rPr lang="en-US" dirty="0"/>
              <a:t>Showing your gratitude should be something you do on a regular basis to earn their loyalty.  Building deeper relationships with your volunteers, of course, begins with thanking them, giving recognition in front of peers and can also include social gatherings, birthday recognition, knowing family names and acknowledging important moments in their lives.</a:t>
            </a:r>
          </a:p>
          <a:p>
            <a:r>
              <a:rPr lang="en-US" dirty="0"/>
              <a:t>Focus on training and offering additional skill-development opportunities and leadership roles to  let them know they are valued.</a:t>
            </a:r>
          </a:p>
          <a:p>
            <a:r>
              <a:rPr lang="en-US" dirty="0"/>
              <a:t> Volunteer grants are a highly effective way to help volunteers feel that they’ve made a positive impact on your work ( available through Australian Government ) </a:t>
            </a:r>
          </a:p>
          <a:p>
            <a:endParaRPr lang="en-US" dirty="0"/>
          </a:p>
          <a:p>
            <a:r>
              <a:rPr lang="en-US" dirty="0"/>
              <a:t>Expressing your gratitude, investing in their skills, and finding ways to boost their impact are all great ways to build lifelong relationships with your volunteers.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13</a:t>
            </a:fld>
            <a:endParaRPr lang="en-AU" dirty="0"/>
          </a:p>
        </p:txBody>
      </p:sp>
    </p:spTree>
    <p:extLst>
      <p:ext uri="{BB962C8B-B14F-4D97-AF65-F5344CB8AC3E}">
        <p14:creationId xmlns:p14="http://schemas.microsoft.com/office/powerpoint/2010/main" val="184589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36575"/>
            <a:ext cx="5541962" cy="3117850"/>
          </a:xfrm>
        </p:spPr>
      </p:sp>
      <p:sp>
        <p:nvSpPr>
          <p:cNvPr id="3" name="Notes Placeholder 2"/>
          <p:cNvSpPr>
            <a:spLocks noGrp="1"/>
          </p:cNvSpPr>
          <p:nvPr>
            <p:ph type="body" idx="1"/>
          </p:nvPr>
        </p:nvSpPr>
        <p:spPr>
          <a:xfrm>
            <a:off x="422499" y="3804715"/>
            <a:ext cx="6109842" cy="4972479"/>
          </a:xfrm>
        </p:spPr>
        <p:txBody>
          <a:bodyPr/>
          <a:lstStyle/>
          <a:p>
            <a:endParaRPr lang="en-AU" dirty="0"/>
          </a:p>
          <a:p>
            <a:r>
              <a:rPr lang="en-AU" dirty="0"/>
              <a:t>Tools to assist you include following websites</a:t>
            </a:r>
          </a:p>
          <a:p>
            <a:pPr marL="1085850" lvl="2" indent="-171450">
              <a:buFont typeface="Arial" panose="020B0604020202020204" pitchFamily="34" charset="0"/>
              <a:buChar char="•"/>
            </a:pPr>
            <a:r>
              <a:rPr lang="en-AU" dirty="0"/>
              <a:t>Volunteering Victoria</a:t>
            </a:r>
          </a:p>
          <a:p>
            <a:pPr marL="1085850" lvl="2" indent="-171450">
              <a:buFont typeface="Arial" panose="020B0604020202020204" pitchFamily="34" charset="0"/>
              <a:buChar char="•"/>
            </a:pPr>
            <a:r>
              <a:rPr lang="en-AU" dirty="0"/>
              <a:t>Volunteering Australia</a:t>
            </a:r>
          </a:p>
          <a:p>
            <a:pPr marL="1085850" lvl="2" indent="-171450">
              <a:buFont typeface="Arial" panose="020B0604020202020204" pitchFamily="34" charset="0"/>
              <a:buChar char="•"/>
            </a:pPr>
            <a:r>
              <a:rPr lang="en-AU" dirty="0"/>
              <a:t>Justice Connect </a:t>
            </a:r>
          </a:p>
        </p:txBody>
      </p:sp>
      <p:sp>
        <p:nvSpPr>
          <p:cNvPr id="4" name="Slide Number Placeholder 3"/>
          <p:cNvSpPr>
            <a:spLocks noGrp="1"/>
          </p:cNvSpPr>
          <p:nvPr>
            <p:ph type="sldNum" sz="quarter" idx="5"/>
          </p:nvPr>
        </p:nvSpPr>
        <p:spPr/>
        <p:txBody>
          <a:bodyPr/>
          <a:lstStyle/>
          <a:p>
            <a:fld id="{2FEF8F41-1F18-4868-9BA2-F736C2130453}" type="slidenum">
              <a:rPr lang="en-AU" smtClean="0"/>
              <a:t>14</a:t>
            </a:fld>
            <a:endParaRPr lang="en-AU" dirty="0"/>
          </a:p>
        </p:txBody>
      </p:sp>
    </p:spTree>
    <p:extLst>
      <p:ext uri="{BB962C8B-B14F-4D97-AF65-F5344CB8AC3E}">
        <p14:creationId xmlns:p14="http://schemas.microsoft.com/office/powerpoint/2010/main" val="174460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80ED4-CC85-46B2-8773-26EE01FE1E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599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454025"/>
            <a:ext cx="5045075" cy="2838450"/>
          </a:xfrm>
        </p:spPr>
      </p:sp>
      <p:sp>
        <p:nvSpPr>
          <p:cNvPr id="3" name="Notes Placeholder 2"/>
          <p:cNvSpPr>
            <a:spLocks noGrp="1"/>
          </p:cNvSpPr>
          <p:nvPr>
            <p:ph type="body" idx="1"/>
          </p:nvPr>
        </p:nvSpPr>
        <p:spPr>
          <a:xfrm>
            <a:off x="695485" y="3531649"/>
            <a:ext cx="5563870" cy="5424903"/>
          </a:xfrm>
        </p:spPr>
        <p:txBody>
          <a:bodyPr/>
          <a:lstStyle/>
          <a:p>
            <a:pPr algn="l"/>
            <a:r>
              <a:rPr lang="en-US" sz="1200" spc="298" dirty="0">
                <a:solidFill>
                  <a:srgbClr val="000000"/>
                </a:solidFill>
                <a:latin typeface="Arial" panose="020B0604020202020204" pitchFamily="34" charset="0"/>
                <a:cs typeface="Arial" panose="020B0604020202020204" pitchFamily="34" charset="0"/>
              </a:rPr>
              <a:t>Recruiting a diverse workforce (paid and volunteer) promotes the safe participation of marginalised groups in your community.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16</a:t>
            </a:fld>
            <a:endParaRPr lang="en-AU" dirty="0"/>
          </a:p>
        </p:txBody>
      </p:sp>
    </p:spTree>
    <p:extLst>
      <p:ext uri="{BB962C8B-B14F-4D97-AF65-F5344CB8AC3E}">
        <p14:creationId xmlns:p14="http://schemas.microsoft.com/office/powerpoint/2010/main" val="105312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1155700"/>
            <a:ext cx="5046662" cy="2838450"/>
          </a:xfrm>
        </p:spPr>
      </p:sp>
      <p:sp>
        <p:nvSpPr>
          <p:cNvPr id="3" name="Notes Placeholder 2"/>
          <p:cNvSpPr>
            <a:spLocks noGrp="1"/>
          </p:cNvSpPr>
          <p:nvPr>
            <p:ph type="body" idx="1"/>
          </p:nvPr>
        </p:nvSpPr>
        <p:spPr>
          <a:xfrm>
            <a:off x="695484" y="4232518"/>
            <a:ext cx="5836856" cy="3853216"/>
          </a:xfrm>
        </p:spPr>
        <p:txBody>
          <a:bodyPr/>
          <a:lstStyle/>
          <a:p>
            <a:pPr marL="453388" lvl="1" indent="-226694">
              <a:buFont typeface="Arial"/>
              <a:buChar char="•"/>
            </a:pPr>
            <a:r>
              <a:rPr lang="en-US" sz="1200" spc="159" dirty="0">
                <a:solidFill>
                  <a:srgbClr val="000000"/>
                </a:solidFill>
                <a:latin typeface="Glacial Indifference"/>
              </a:rPr>
              <a:t>Build relationships with your local CALD communities. </a:t>
            </a:r>
          </a:p>
          <a:p>
            <a:pPr marL="453388" lvl="1" indent="-226694">
              <a:buFont typeface="Arial"/>
              <a:buChar char="•"/>
            </a:pPr>
            <a:r>
              <a:rPr lang="en-US" sz="1200" spc="159" dirty="0">
                <a:solidFill>
                  <a:srgbClr val="000000"/>
                </a:solidFill>
                <a:latin typeface="Glacial Indifference"/>
              </a:rPr>
              <a:t>Network with CALD organisations/ CALD supporting organisations. </a:t>
            </a:r>
          </a:p>
          <a:p>
            <a:pPr marL="453388" lvl="1" indent="-226694">
              <a:buFont typeface="Arial"/>
              <a:buChar char="•"/>
            </a:pPr>
            <a:r>
              <a:rPr lang="en-US" sz="1200" spc="159" dirty="0">
                <a:solidFill>
                  <a:srgbClr val="000000"/>
                </a:solidFill>
                <a:latin typeface="Glacial Indifference"/>
              </a:rPr>
              <a:t>Collaborate with CALD community to develop a CALD volunteering strategy.</a:t>
            </a:r>
          </a:p>
          <a:p>
            <a:pPr marL="453388" lvl="1" indent="-226694">
              <a:buFont typeface="Arial"/>
              <a:buChar char="•"/>
            </a:pPr>
            <a:r>
              <a:rPr lang="en-US" sz="1200" spc="159" dirty="0">
                <a:solidFill>
                  <a:srgbClr val="000000"/>
                </a:solidFill>
                <a:latin typeface="Glacial Indifference"/>
              </a:rPr>
              <a:t>Face to Face communication most effective in building trust.</a:t>
            </a:r>
          </a:p>
          <a:p>
            <a:pPr marL="453388" lvl="1" indent="-226694">
              <a:buFont typeface="Arial"/>
              <a:buChar char="•"/>
            </a:pPr>
            <a:r>
              <a:rPr lang="en-US" sz="1200" spc="159" dirty="0">
                <a:solidFill>
                  <a:srgbClr val="000000"/>
                </a:solidFill>
                <a:latin typeface="Glacial Indifference"/>
              </a:rPr>
              <a:t>CALD representation is your BEST recruitment strategy.</a:t>
            </a:r>
          </a:p>
          <a:p>
            <a:pPr marL="453388" lvl="1" indent="-226694">
              <a:buFont typeface="Arial"/>
              <a:buChar char="•"/>
            </a:pPr>
            <a:r>
              <a:rPr lang="en-US" sz="1200" spc="159" dirty="0">
                <a:solidFill>
                  <a:srgbClr val="000000"/>
                </a:solidFill>
                <a:latin typeface="Glacial Indifference"/>
              </a:rPr>
              <a:t>Advertise in CALD spaces.</a:t>
            </a:r>
          </a:p>
          <a:p>
            <a:pPr marL="453388" lvl="1" indent="-226694">
              <a:buFont typeface="Arial"/>
              <a:buChar char="•"/>
            </a:pPr>
            <a:r>
              <a:rPr lang="en-US" sz="1200" spc="159" dirty="0">
                <a:solidFill>
                  <a:srgbClr val="000000"/>
                </a:solidFill>
                <a:latin typeface="Glacial Indifference"/>
              </a:rPr>
              <a:t>Streamline/ simplify recruitment processes (including background checks). </a:t>
            </a:r>
          </a:p>
          <a:p>
            <a:pPr marL="453388" lvl="1" indent="-226694">
              <a:buFont typeface="Arial"/>
              <a:buChar char="•"/>
            </a:pPr>
            <a:r>
              <a:rPr lang="en-US" sz="1200" spc="159" dirty="0">
                <a:solidFill>
                  <a:srgbClr val="000000"/>
                </a:solidFill>
                <a:latin typeface="Glacial Indifference"/>
              </a:rPr>
              <a:t>Be aware of your use of language.</a:t>
            </a:r>
          </a:p>
          <a:p>
            <a:pPr marL="453388" lvl="1" indent="-226694">
              <a:buFont typeface="Arial"/>
              <a:buChar char="•"/>
            </a:pPr>
            <a:r>
              <a:rPr lang="en-US" sz="1200" spc="159" dirty="0">
                <a:solidFill>
                  <a:srgbClr val="000000"/>
                </a:solidFill>
                <a:latin typeface="Glacial Indifference"/>
              </a:rPr>
              <a:t>Ensure workplace culture is one that embraces and is inclusive of diversity (policies and practices).</a:t>
            </a:r>
          </a:p>
          <a:p>
            <a:pPr marL="453388" lvl="1" indent="-226694">
              <a:buFont typeface="Arial"/>
              <a:buChar char="•"/>
            </a:pPr>
            <a:r>
              <a:rPr lang="en-US" sz="1200" spc="159" dirty="0">
                <a:solidFill>
                  <a:srgbClr val="000000"/>
                </a:solidFill>
                <a:latin typeface="Glacial Indifference"/>
              </a:rPr>
              <a:t>Don’t make assumptions about competencies/ cultural practices.</a:t>
            </a:r>
          </a:p>
          <a:p>
            <a:pPr marL="453388" lvl="1" indent="-226694">
              <a:buFont typeface="Arial"/>
              <a:buChar char="•"/>
            </a:pPr>
            <a:r>
              <a:rPr lang="en-US" sz="1200" spc="159" dirty="0">
                <a:solidFill>
                  <a:srgbClr val="000000"/>
                </a:solidFill>
                <a:latin typeface="Glacial Indifference"/>
              </a:rPr>
              <a:t>Be flexible in your management and support of CALD volunteers.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17</a:t>
            </a:fld>
            <a:endParaRPr lang="en-AU" dirty="0"/>
          </a:p>
        </p:txBody>
      </p:sp>
    </p:spTree>
    <p:extLst>
      <p:ext uri="{BB962C8B-B14F-4D97-AF65-F5344CB8AC3E}">
        <p14:creationId xmlns:p14="http://schemas.microsoft.com/office/powerpoint/2010/main" val="186603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What is a disability ?</a:t>
            </a:r>
          </a:p>
          <a:p>
            <a:r>
              <a:rPr lang="en-AU" sz="1200" b="1" dirty="0"/>
              <a:t>United Nations Convention on Rights of Persons with Disabilities signed in 2006 </a:t>
            </a:r>
          </a:p>
          <a:p>
            <a:r>
              <a:rPr lang="en-AU" sz="1200" dirty="0"/>
              <a:t>…..”in interaction with various barriers, may hinder their full and effective participation in society on an equal basis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A workplace adjustment is a CHANGE to a work process, practice, procedure or environment  that ENABLES a volunteer with a disability to perform the essential requirements of their role.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18</a:t>
            </a:fld>
            <a:endParaRPr lang="en-AU" dirty="0"/>
          </a:p>
        </p:txBody>
      </p:sp>
    </p:spTree>
    <p:extLst>
      <p:ext uri="{BB962C8B-B14F-4D97-AF65-F5344CB8AC3E}">
        <p14:creationId xmlns:p14="http://schemas.microsoft.com/office/powerpoint/2010/main" val="3464161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1979" lvl="1" indent="-342900">
              <a:buClr>
                <a:srgbClr val="FF3399"/>
              </a:buClr>
              <a:buFont typeface="Wingdings" panose="05000000000000000000" pitchFamily="2" charset="2"/>
              <a:buChar char="q"/>
            </a:pPr>
            <a:r>
              <a:rPr lang="en-US" sz="1200" spc="182" dirty="0">
                <a:latin typeface="Glacial Indifference"/>
              </a:rPr>
              <a:t>Create a Diversity &amp; Inclusivity plan in collaboration with volunteers with lived experience. </a:t>
            </a:r>
          </a:p>
          <a:p>
            <a:pPr marL="601979" lvl="1" indent="-342900">
              <a:buClr>
                <a:srgbClr val="FF3399"/>
              </a:buClr>
              <a:buFont typeface="Wingdings" panose="05000000000000000000" pitchFamily="2" charset="2"/>
              <a:buChar char="q"/>
            </a:pPr>
            <a:endParaRPr lang="en-US" sz="1200" spc="182" dirty="0">
              <a:latin typeface="Glacial Indifference"/>
            </a:endParaRPr>
          </a:p>
          <a:p>
            <a:pPr marL="601979" lvl="1" indent="-342900">
              <a:buClr>
                <a:srgbClr val="FF3399"/>
              </a:buClr>
              <a:buFont typeface="Wingdings" panose="05000000000000000000" pitchFamily="2" charset="2"/>
              <a:buChar char="q"/>
            </a:pPr>
            <a:r>
              <a:rPr lang="en-US" sz="1200" spc="182" dirty="0">
                <a:latin typeface="Glacial Indifference"/>
              </a:rPr>
              <a:t>Consider where you can be flexible with role positions.</a:t>
            </a:r>
          </a:p>
          <a:p>
            <a:pPr marL="601979" lvl="1" indent="-342900">
              <a:buClr>
                <a:srgbClr val="FF3399"/>
              </a:buClr>
              <a:buFont typeface="Wingdings" panose="05000000000000000000" pitchFamily="2" charset="2"/>
              <a:buChar char="q"/>
            </a:pPr>
            <a:endParaRPr lang="en-US" sz="1200" spc="182" dirty="0">
              <a:latin typeface="Glacial Indifference"/>
            </a:endParaRPr>
          </a:p>
          <a:p>
            <a:pPr marL="601979" lvl="1" indent="-342900">
              <a:buClr>
                <a:srgbClr val="FF3399"/>
              </a:buClr>
              <a:buFont typeface="Wingdings" panose="05000000000000000000" pitchFamily="2" charset="2"/>
              <a:buChar char="q"/>
            </a:pPr>
            <a:r>
              <a:rPr lang="en-US" sz="1200" spc="182" dirty="0">
                <a:latin typeface="Glacial Indifference"/>
              </a:rPr>
              <a:t>Encourage involvement of Support workers-consider training to be provided to both volunteer and support worker. </a:t>
            </a:r>
          </a:p>
          <a:p>
            <a:pPr marL="601979" lvl="1" indent="-342900">
              <a:buClr>
                <a:srgbClr val="FF3399"/>
              </a:buClr>
              <a:buFont typeface="Wingdings" panose="05000000000000000000" pitchFamily="2" charset="2"/>
              <a:buChar char="q"/>
            </a:pPr>
            <a:endParaRPr lang="en-US" sz="1200" spc="182" dirty="0">
              <a:latin typeface="Glacial Indifference"/>
            </a:endParaRPr>
          </a:p>
          <a:p>
            <a:pPr marL="601979" lvl="1" indent="-342900">
              <a:buClr>
                <a:srgbClr val="FF3399"/>
              </a:buClr>
              <a:buFont typeface="Wingdings" panose="05000000000000000000" pitchFamily="2" charset="2"/>
              <a:buChar char="q"/>
            </a:pPr>
            <a:r>
              <a:rPr lang="en-US" sz="1200" spc="182" dirty="0">
                <a:latin typeface="Glacial Indifference"/>
              </a:rPr>
              <a:t>Don't make assumptions about abilities. </a:t>
            </a:r>
          </a:p>
          <a:p>
            <a:pPr marL="601979" lvl="1" indent="-342900">
              <a:buClr>
                <a:srgbClr val="FF3399"/>
              </a:buClr>
              <a:buFont typeface="Wingdings" panose="05000000000000000000" pitchFamily="2" charset="2"/>
              <a:buChar char="q"/>
            </a:pPr>
            <a:endParaRPr lang="en-US" sz="1200" spc="182" dirty="0">
              <a:latin typeface="Glacial Indifference"/>
            </a:endParaRPr>
          </a:p>
          <a:p>
            <a:pPr marL="601979" lvl="1" indent="-342900">
              <a:buClr>
                <a:srgbClr val="FF3399"/>
              </a:buClr>
              <a:buFont typeface="Wingdings" panose="05000000000000000000" pitchFamily="2" charset="2"/>
              <a:buChar char="q"/>
            </a:pPr>
            <a:r>
              <a:rPr lang="en-US" sz="1200" spc="182">
                <a:latin typeface="Glacial Indifference"/>
              </a:rPr>
              <a:t>Provided variety in </a:t>
            </a:r>
            <a:r>
              <a:rPr lang="en-US" sz="1200" spc="182" dirty="0">
                <a:latin typeface="Glacial Indifference"/>
              </a:rPr>
              <a:t>roles. </a:t>
            </a:r>
          </a:p>
          <a:p>
            <a:pPr marL="601979" lvl="1" indent="-342900">
              <a:buClr>
                <a:srgbClr val="FF3399"/>
              </a:buClr>
              <a:buFont typeface="Wingdings" panose="05000000000000000000" pitchFamily="2" charset="2"/>
              <a:buChar char="q"/>
            </a:pPr>
            <a:endParaRPr lang="en-US" sz="1200" spc="182" dirty="0">
              <a:latin typeface="Glacial Indifference"/>
            </a:endParaRPr>
          </a:p>
          <a:p>
            <a:pPr marL="601979" lvl="1" indent="-342900">
              <a:buClr>
                <a:srgbClr val="FF3399"/>
              </a:buClr>
              <a:buFont typeface="Wingdings" panose="05000000000000000000" pitchFamily="2" charset="2"/>
              <a:buChar char="q"/>
            </a:pPr>
            <a:r>
              <a:rPr lang="en-US" sz="1200" spc="182" dirty="0">
                <a:latin typeface="Glacial Indifference"/>
              </a:rPr>
              <a:t>Use a blend of advertising media and consider whether information is accessible via advertising platforms.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19</a:t>
            </a:fld>
            <a:endParaRPr lang="en-AU" dirty="0"/>
          </a:p>
        </p:txBody>
      </p:sp>
    </p:spTree>
    <p:extLst>
      <p:ext uri="{BB962C8B-B14F-4D97-AF65-F5344CB8AC3E}">
        <p14:creationId xmlns:p14="http://schemas.microsoft.com/office/powerpoint/2010/main" val="359344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522288"/>
            <a:ext cx="4440238" cy="2497137"/>
          </a:xfrm>
        </p:spPr>
      </p:sp>
      <p:sp>
        <p:nvSpPr>
          <p:cNvPr id="3" name="Notes Placeholder 2"/>
          <p:cNvSpPr>
            <a:spLocks noGrp="1"/>
          </p:cNvSpPr>
          <p:nvPr>
            <p:ph type="body" idx="1"/>
          </p:nvPr>
        </p:nvSpPr>
        <p:spPr>
          <a:xfrm>
            <a:off x="695485" y="3348022"/>
            <a:ext cx="5563870" cy="5429171"/>
          </a:xfrm>
        </p:spPr>
        <p:txBody>
          <a:bodyPr/>
          <a:lstStyle/>
          <a:p>
            <a:pPr fontAlgn="base">
              <a:lnSpc>
                <a:spcPts val="2400"/>
              </a:lnSpc>
              <a:spcAft>
                <a:spcPts val="800"/>
              </a:spcAft>
            </a:pPr>
            <a:r>
              <a:rPr lang="en-AU" sz="1200" b="1" kern="0" dirty="0">
                <a:solidFill>
                  <a:srgbClr val="111111"/>
                </a:solidFill>
                <a:effectLst/>
                <a:latin typeface="Calibri Light" panose="020F0302020204030204" pitchFamily="34" charset="0"/>
                <a:ea typeface="Times New Roman" panose="02020603050405020304" pitchFamily="18" charset="0"/>
                <a:cs typeface="Times New Roman" panose="02020603050405020304" pitchFamily="18" charset="0"/>
              </a:rPr>
              <a:t>Needs analysis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Bef>
                <a:spcPts val="1200"/>
              </a:spcBef>
              <a:spcAft>
                <a:spcPts val="1800"/>
              </a:spcAf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The very first step of developing a volunteer program is writing out a plan describing your needs. This analysis lays the foundation for all the other tasks that follow. Here are a few questions you need to answer when doing a needs analysis:</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What functions/areas do you need volunteers for? </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What are the specific tasks that volunteers would work on?</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For what duration would you need the volunteers? </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What skills are required for these tasks?</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Who would coordinate the volunteer program? </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What kind of benefits are you planning to offer to your volunteers to hook them?</a:t>
            </a: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Calibri" panose="020F0502020204030204" pitchFamily="34" charset="0"/>
                <a:cs typeface="Times New Roman" panose="02020603050405020304" pitchFamily="18" charset="0"/>
              </a:rPr>
              <a:t>How can volunteers connect and support your program ? – can some work remotely using digital tools?</a:t>
            </a: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Calibri" panose="020F0502020204030204" pitchFamily="34" charset="0"/>
                <a:cs typeface="Times New Roman" panose="02020603050405020304" pitchFamily="18" charset="0"/>
              </a:rPr>
              <a:t>Are their short term project which can give students a taste of volunteering? </a:t>
            </a: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Calibri" panose="020F0502020204030204" pitchFamily="34" charset="0"/>
                <a:cs typeface="Times New Roman" panose="02020603050405020304" pitchFamily="18" charset="0"/>
              </a:rPr>
              <a:t>Can people with a disability participate? </a:t>
            </a: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Calibri" panose="020F0502020204030204" pitchFamily="34" charset="0"/>
                <a:cs typeface="Times New Roman" panose="02020603050405020304" pitchFamily="18" charset="0"/>
              </a:rPr>
              <a:t>Is there a role for newly arrived migrants ?</a:t>
            </a:r>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2</a:t>
            </a:fld>
            <a:endParaRPr lang="en-AU" dirty="0"/>
          </a:p>
        </p:txBody>
      </p:sp>
    </p:spTree>
    <p:extLst>
      <p:ext uri="{BB962C8B-B14F-4D97-AF65-F5344CB8AC3E}">
        <p14:creationId xmlns:p14="http://schemas.microsoft.com/office/powerpoint/2010/main" val="291090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300038"/>
            <a:ext cx="3983038" cy="2239962"/>
          </a:xfrm>
        </p:spPr>
      </p:sp>
      <p:sp>
        <p:nvSpPr>
          <p:cNvPr id="3" name="Notes Placeholder 2"/>
          <p:cNvSpPr>
            <a:spLocks noGrp="1"/>
          </p:cNvSpPr>
          <p:nvPr>
            <p:ph type="body" idx="1"/>
          </p:nvPr>
        </p:nvSpPr>
        <p:spPr>
          <a:xfrm>
            <a:off x="521798" y="2721554"/>
            <a:ext cx="6020750" cy="6219228"/>
          </a:xfrm>
        </p:spPr>
        <p:txBody>
          <a:bodyPr/>
          <a:lstStyle/>
          <a:p>
            <a:pPr marL="228600" indent="-228600">
              <a:buAutoNum type="arabicPeriod"/>
            </a:pPr>
            <a:r>
              <a:rPr lang="en-US" dirty="0"/>
              <a:t>Best practice as recommended by Volunteering Victoria is to clearly and routinely scope volunteer roles and develop Volunteer Role  Descriptions for your volunteers. Over time these Role Descriptions can become standardised and contain requirements that are unnecessary which create barriers for people with disability.</a:t>
            </a:r>
          </a:p>
          <a:p>
            <a:pPr marL="228600" indent="-228600">
              <a:buAutoNum type="arabicPeriod"/>
            </a:pPr>
            <a:endParaRPr lang="en-US" dirty="0"/>
          </a:p>
          <a:p>
            <a:r>
              <a:rPr lang="en-US" dirty="0"/>
              <a:t>- Does the volunteer need a drivers license to perform the role?</a:t>
            </a:r>
          </a:p>
          <a:p>
            <a:r>
              <a:rPr lang="en-US" dirty="0"/>
              <a:t>- Do they need to do heavy lifting?</a:t>
            </a:r>
          </a:p>
          <a:p>
            <a:r>
              <a:rPr lang="en-US" dirty="0"/>
              <a:t>- While a clear role scope is preferable, are you able to be flexible with your requirements and is this noted in the position description?</a:t>
            </a:r>
          </a:p>
          <a:p>
            <a:r>
              <a:rPr lang="en-US" dirty="0"/>
              <a:t>- Can the role be divided or shared by two volunteers?</a:t>
            </a:r>
          </a:p>
          <a:p>
            <a:r>
              <a:rPr lang="en-US" dirty="0"/>
              <a:t>- Do you indicate that you are welcoming of people with disability, or have a migrant background  It is important not to be tokenistic but including an affirmative or welcoming statement in your position description will likely welcome a greater pool of talent.  Language choice is critical. </a:t>
            </a:r>
          </a:p>
          <a:p>
            <a:r>
              <a:rPr lang="en-US" dirty="0"/>
              <a:t>- Consider promoting your volunteer roles through disability  or migrant services or to reach a wider pool of people.</a:t>
            </a:r>
          </a:p>
          <a:p>
            <a:r>
              <a:rPr lang="en-US" dirty="0"/>
              <a:t>- If you recruit volunteers through your website, is it clear and accessible? Is the font and text readable for assertive technology and software? Is the pathway to volunteer opportunities prominent?</a:t>
            </a:r>
          </a:p>
          <a:p>
            <a:r>
              <a:rPr lang="en-US" dirty="0"/>
              <a:t>2. Volunteers deserve a valued role and this depends on the expectations and aspirations of the individual. For example, some people (including those with a disability) enjoy basic</a:t>
            </a:r>
          </a:p>
          <a:p>
            <a:r>
              <a:rPr lang="en-US" dirty="0"/>
              <a:t>repetitive tasks while others prefer lots of contact with people. Though your organisation may require a specific outcome from a volunteer, it may be possible to negotiate the fine details once someone has been recruited and their personal preferences have been determined.</a:t>
            </a:r>
          </a:p>
          <a:p>
            <a:endParaRPr lang="en-US" dirty="0"/>
          </a:p>
          <a:p>
            <a:r>
              <a:rPr lang="en-US" dirty="0"/>
              <a:t>3. Using a blend of advertising media is important to ensure that people with a disability can access your volunteer opportunity. Some people with a disability will be dissuaded from applying if they cannot access the recruitment process due to a lack of alternative format, for example, large print, easy English, audio/radio and online. </a:t>
            </a:r>
            <a:r>
              <a:rPr lang="en-AU" dirty="0"/>
              <a:t>It is acceptable to specify that positions are suitable for a volunteer with support needs, with a disability or with special needs.</a:t>
            </a:r>
            <a:endParaRPr lang="en-US" dirty="0"/>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20</a:t>
            </a:fld>
            <a:endParaRPr lang="en-AU" dirty="0"/>
          </a:p>
        </p:txBody>
      </p:sp>
    </p:spTree>
    <p:extLst>
      <p:ext uri="{BB962C8B-B14F-4D97-AF65-F5344CB8AC3E}">
        <p14:creationId xmlns:p14="http://schemas.microsoft.com/office/powerpoint/2010/main" val="2630416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Australian Network on Disability  has 3 guiding principles which may be of assistance as a good practice when you interview or engage with a person with a disability </a:t>
            </a:r>
          </a:p>
          <a:p>
            <a:endParaRPr lang="en-US" dirty="0"/>
          </a:p>
          <a:p>
            <a:pPr marL="342900" indent="-342900">
              <a:buFont typeface="Wingdings" panose="05000000000000000000" pitchFamily="2" charset="2"/>
              <a:buChar char="§"/>
            </a:pPr>
            <a:r>
              <a:rPr lang="en-US" dirty="0"/>
              <a:t>Never make any assumptions</a:t>
            </a:r>
          </a:p>
          <a:p>
            <a:pPr marL="342900" indent="-342900">
              <a:buFont typeface="Wingdings" panose="05000000000000000000" pitchFamily="2" charset="2"/>
              <a:buChar char="§"/>
            </a:pPr>
            <a:r>
              <a:rPr lang="en-US" dirty="0"/>
              <a:t>Always ask the person  </a:t>
            </a:r>
          </a:p>
          <a:p>
            <a:pPr marL="342900" indent="-342900">
              <a:buFont typeface="Wingdings" panose="05000000000000000000" pitchFamily="2" charset="2"/>
              <a:buChar char="§"/>
            </a:pPr>
            <a:r>
              <a:rPr lang="en-US" dirty="0"/>
              <a:t>A person’s disability  and their experience of disability , is as unique as their fingerprint.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21</a:t>
            </a:fld>
            <a:endParaRPr lang="en-AU" dirty="0"/>
          </a:p>
        </p:txBody>
      </p:sp>
    </p:spTree>
    <p:extLst>
      <p:ext uri="{BB962C8B-B14F-4D97-AF65-F5344CB8AC3E}">
        <p14:creationId xmlns:p14="http://schemas.microsoft.com/office/powerpoint/2010/main" val="4187787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65" dirty="0">
                <a:solidFill>
                  <a:srgbClr val="000000"/>
                </a:solidFill>
              </a:rPr>
              <a:t>Important to recognise that whilst First Nations communities are reported to participate less frequently in formal volunteering they are still actively involved in informal volunteering within their communities.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Its not that First Nations do not volunteer but that different language is used and it tends to stay within the community and be more informal.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22</a:t>
            </a:fld>
            <a:endParaRPr lang="en-AU" dirty="0"/>
          </a:p>
        </p:txBody>
      </p:sp>
    </p:spTree>
    <p:extLst>
      <p:ext uri="{BB962C8B-B14F-4D97-AF65-F5344CB8AC3E}">
        <p14:creationId xmlns:p14="http://schemas.microsoft.com/office/powerpoint/2010/main" val="224706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AU" dirty="0"/>
              <a:t>Who are your local First Nation Communities? </a:t>
            </a:r>
          </a:p>
          <a:p>
            <a:pPr marL="228600" indent="-228600">
              <a:lnSpc>
                <a:spcPct val="150000"/>
              </a:lnSpc>
              <a:buAutoNum type="arabicPeriod"/>
            </a:pPr>
            <a:r>
              <a:rPr lang="en-AU" dirty="0"/>
              <a:t>Introduce yourself and your organisation, see if you can be invited along for a yarn.  Let them lead the interactions. </a:t>
            </a:r>
          </a:p>
          <a:p>
            <a:pPr marL="228600" indent="-228600">
              <a:lnSpc>
                <a:spcPct val="150000"/>
              </a:lnSpc>
              <a:buAutoNum type="arabicPeriod"/>
            </a:pPr>
            <a:r>
              <a:rPr lang="en-AU" dirty="0"/>
              <a:t>Collaborate, listen and learn</a:t>
            </a:r>
          </a:p>
          <a:p>
            <a:pPr marL="228600" indent="-228600">
              <a:lnSpc>
                <a:spcPct val="150000"/>
              </a:lnSpc>
              <a:buAutoNum type="arabicPeriod"/>
            </a:pPr>
            <a:r>
              <a:rPr lang="en-AU" dirty="0"/>
              <a:t>Work on your cultural understanding</a:t>
            </a:r>
          </a:p>
          <a:p>
            <a:pPr marL="228600" indent="-228600">
              <a:lnSpc>
                <a:spcPct val="150000"/>
              </a:lnSpc>
              <a:buAutoNum type="arabicPeriod"/>
            </a:pPr>
            <a:r>
              <a:rPr lang="en-AU" dirty="0"/>
              <a:t>Form partnerships and working relationships with First Nation VIOs, work alongside them. </a:t>
            </a:r>
          </a:p>
          <a:p>
            <a:pPr marL="228600" indent="-228600">
              <a:lnSpc>
                <a:spcPct val="150000"/>
              </a:lnSpc>
              <a:buAutoNum type="arabicPeriod"/>
            </a:pPr>
            <a:r>
              <a:rPr lang="en-AU" dirty="0"/>
              <a:t>Remember that providing onboarding documentation can be challenging.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23</a:t>
            </a:fld>
            <a:endParaRPr lang="en-AU" dirty="0"/>
          </a:p>
        </p:txBody>
      </p:sp>
    </p:spTree>
    <p:extLst>
      <p:ext uri="{BB962C8B-B14F-4D97-AF65-F5344CB8AC3E}">
        <p14:creationId xmlns:p14="http://schemas.microsoft.com/office/powerpoint/2010/main" val="387204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24</a:t>
            </a:fld>
            <a:endParaRPr lang="en-AU" dirty="0"/>
          </a:p>
        </p:txBody>
      </p:sp>
    </p:spTree>
    <p:extLst>
      <p:ext uri="{BB962C8B-B14F-4D97-AF65-F5344CB8AC3E}">
        <p14:creationId xmlns:p14="http://schemas.microsoft.com/office/powerpoint/2010/main" val="2138291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7155"/>
            <a:ext cx="5563870" cy="4330038"/>
          </a:xfrm>
        </p:spPr>
        <p:txBody>
          <a:bodyPr/>
          <a:lstStyle/>
          <a:p>
            <a:endParaRPr lang="en-AU"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80ED4-CC85-46B2-8773-26EE01FE1E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95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FFFFFF"/>
                </a:solidFill>
              </a:rPr>
              <a:t>Best practice volunteer management is guided by legislation , organisational policies and procedures, risk management and the relationships you build with your volunteers.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FFFFFF"/>
                </a:solidFill>
              </a:rPr>
              <a:t>Update existing Policies and Procedures Manuals and volunteer packs to comply with National Standards for Volunteer Involvement!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Review your Risk Register listing all possible  risks to volunteers when they recommence their roles </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3</a:t>
            </a:fld>
            <a:endParaRPr lang="en-AU" dirty="0"/>
          </a:p>
        </p:txBody>
      </p:sp>
    </p:spTree>
    <p:extLst>
      <p:ext uri="{BB962C8B-B14F-4D97-AF65-F5344CB8AC3E}">
        <p14:creationId xmlns:p14="http://schemas.microsoft.com/office/powerpoint/2010/main" val="64942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FF3399"/>
              </a:buClr>
              <a:buFont typeface="Wingdings" panose="05000000000000000000" pitchFamily="2" charset="2"/>
              <a:buNone/>
            </a:pPr>
            <a:r>
              <a:rPr lang="en-AU" sz="1200" dirty="0"/>
              <a:t>Ideally you should have the following Policies with procedures  in place prior to advertising or engaging volunteers.</a:t>
            </a:r>
          </a:p>
          <a:p>
            <a:pPr lvl="0">
              <a:buClr>
                <a:srgbClr val="FF3399"/>
              </a:buClr>
              <a:buFont typeface="Wingdings" panose="05000000000000000000" pitchFamily="2" charset="2"/>
              <a:buChar char="q"/>
            </a:pPr>
            <a:r>
              <a:rPr lang="en-AU" sz="1200" dirty="0"/>
              <a:t>Volunteer Policy (rationale, Volunteer rights and responsibilities)</a:t>
            </a:r>
          </a:p>
          <a:p>
            <a:pPr lvl="0">
              <a:buClr>
                <a:srgbClr val="FF3399"/>
              </a:buClr>
              <a:buFont typeface="Wingdings" panose="05000000000000000000" pitchFamily="2" charset="2"/>
              <a:buChar char="q"/>
            </a:pPr>
            <a:r>
              <a:rPr lang="en-AU" sz="1200" dirty="0"/>
              <a:t>Recruitment (including Volunteer Role Descriptions, selection process, diversity and discrimination</a:t>
            </a:r>
          </a:p>
          <a:p>
            <a:pPr lvl="0">
              <a:buClr>
                <a:srgbClr val="FF3399"/>
              </a:buClr>
              <a:buFont typeface="Wingdings" panose="05000000000000000000" pitchFamily="2" charset="2"/>
              <a:buChar char="q"/>
            </a:pPr>
            <a:r>
              <a:rPr lang="en-AU" sz="1200" dirty="0"/>
              <a:t>Orientation and Onboarding</a:t>
            </a:r>
          </a:p>
          <a:p>
            <a:pPr lvl="0">
              <a:buClr>
                <a:srgbClr val="FF3399"/>
              </a:buClr>
              <a:buFont typeface="Wingdings" panose="05000000000000000000" pitchFamily="2" charset="2"/>
              <a:buChar char="q"/>
            </a:pPr>
            <a:r>
              <a:rPr lang="en-AU" sz="1200" dirty="0"/>
              <a:t>Support and Supervision</a:t>
            </a:r>
          </a:p>
          <a:p>
            <a:pPr lvl="0">
              <a:buClr>
                <a:srgbClr val="FF3399"/>
              </a:buClr>
              <a:buFont typeface="Wingdings" panose="05000000000000000000" pitchFamily="2" charset="2"/>
              <a:buChar char="q"/>
            </a:pPr>
            <a:r>
              <a:rPr lang="en-AU" sz="1200" dirty="0"/>
              <a:t>Grievance procedures and disciplinary policy</a:t>
            </a:r>
          </a:p>
          <a:p>
            <a:pPr lvl="0">
              <a:buClr>
                <a:srgbClr val="FF3399"/>
              </a:buClr>
              <a:buFont typeface="Wingdings" panose="05000000000000000000" pitchFamily="2" charset="2"/>
              <a:buChar char="q"/>
            </a:pPr>
            <a:r>
              <a:rPr lang="en-AU" sz="1200" dirty="0"/>
              <a:t>Exit procedures</a:t>
            </a:r>
          </a:p>
          <a:p>
            <a:pPr lvl="0">
              <a:buClr>
                <a:srgbClr val="FF3399"/>
              </a:buClr>
              <a:buFont typeface="Wingdings" panose="05000000000000000000" pitchFamily="2" charset="2"/>
              <a:buChar char="q"/>
            </a:pPr>
            <a:r>
              <a:rPr lang="en-AU" sz="1200" dirty="0"/>
              <a:t>Sexual harassment</a:t>
            </a:r>
          </a:p>
          <a:p>
            <a:pPr lvl="0">
              <a:buClr>
                <a:srgbClr val="FF3399"/>
              </a:buClr>
              <a:buFont typeface="Wingdings" panose="05000000000000000000" pitchFamily="2" charset="2"/>
              <a:buChar char="q"/>
            </a:pPr>
            <a:r>
              <a:rPr lang="en-AU" sz="1200" dirty="0"/>
              <a:t>Confidentiality</a:t>
            </a:r>
          </a:p>
          <a:p>
            <a:pPr lvl="0">
              <a:buClr>
                <a:srgbClr val="FF3399"/>
              </a:buClr>
              <a:buFont typeface="Wingdings" panose="05000000000000000000" pitchFamily="2" charset="2"/>
              <a:buChar char="q"/>
            </a:pPr>
            <a:r>
              <a:rPr lang="en-AU" sz="1200" dirty="0"/>
              <a:t>Volunteer reimbursements</a:t>
            </a:r>
          </a:p>
          <a:p>
            <a:pPr lvl="0">
              <a:buClr>
                <a:srgbClr val="FF3399"/>
              </a:buClr>
              <a:buFont typeface="Wingdings" panose="05000000000000000000" pitchFamily="2" charset="2"/>
              <a:buChar char="q"/>
            </a:pPr>
            <a:r>
              <a:rPr lang="en-AU" sz="1200" dirty="0"/>
              <a:t>Volunteer Insurance</a:t>
            </a:r>
          </a:p>
          <a:p>
            <a:pPr lvl="0">
              <a:buClr>
                <a:srgbClr val="FF3399"/>
              </a:buClr>
              <a:buFont typeface="Wingdings" panose="05000000000000000000" pitchFamily="2" charset="2"/>
              <a:buChar char="q"/>
            </a:pPr>
            <a:r>
              <a:rPr lang="en-AU" sz="1200" dirty="0"/>
              <a:t>Health and safety</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4</a:t>
            </a:fld>
            <a:endParaRPr lang="en-AU" dirty="0"/>
          </a:p>
        </p:txBody>
      </p:sp>
    </p:spTree>
    <p:extLst>
      <p:ext uri="{BB962C8B-B14F-4D97-AF65-F5344CB8AC3E}">
        <p14:creationId xmlns:p14="http://schemas.microsoft.com/office/powerpoint/2010/main" val="229832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487363"/>
            <a:ext cx="4652962" cy="2617787"/>
          </a:xfrm>
        </p:spPr>
      </p:sp>
      <p:sp>
        <p:nvSpPr>
          <p:cNvPr id="3" name="Notes Placeholder 2"/>
          <p:cNvSpPr>
            <a:spLocks noGrp="1"/>
          </p:cNvSpPr>
          <p:nvPr>
            <p:ph type="body" idx="1"/>
          </p:nvPr>
        </p:nvSpPr>
        <p:spPr>
          <a:xfrm>
            <a:off x="695485" y="3571224"/>
            <a:ext cx="5563870" cy="5356834"/>
          </a:xfrm>
        </p:spPr>
        <p:txBody>
          <a:bodyPr/>
          <a:lstStyle/>
          <a:p>
            <a:pPr marL="0" lvl="0" indent="0">
              <a:buFont typeface="Arial" panose="020B0604020202020204" pitchFamily="34" charset="0"/>
              <a:buNone/>
            </a:pPr>
            <a:r>
              <a:rPr lang="en-AU" sz="1200" dirty="0"/>
              <a:t>Documentation required prior to engaging volunteers is : </a:t>
            </a:r>
          </a:p>
          <a:p>
            <a:pPr marL="0" lvl="0" indent="0">
              <a:buFont typeface="Arial" panose="020B0604020202020204" pitchFamily="34" charset="0"/>
              <a:buNone/>
            </a:pPr>
            <a:endParaRPr lang="en-AU" sz="1200" dirty="0"/>
          </a:p>
          <a:p>
            <a:pPr marL="360363" lvl="0" indent="-360363">
              <a:buFont typeface="Arial" panose="020B0604020202020204" pitchFamily="34" charset="0"/>
              <a:buChar char="•"/>
            </a:pPr>
            <a:r>
              <a:rPr lang="en-AU" sz="1200" dirty="0"/>
              <a:t>Volunteer role descriptions  ( Justice Connect )</a:t>
            </a:r>
          </a:p>
          <a:p>
            <a:pPr marL="360363" lvl="0" indent="-360363">
              <a:buFont typeface="Arial" panose="020B0604020202020204" pitchFamily="34" charset="0"/>
              <a:buChar char="•"/>
            </a:pPr>
            <a:r>
              <a:rPr lang="en-AU" sz="1200" dirty="0"/>
              <a:t>Volunteer agreement  ( Justice Connect – sample) </a:t>
            </a:r>
          </a:p>
          <a:p>
            <a:pPr marL="360363" lvl="0" indent="-360363">
              <a:buFont typeface="Arial" panose="020B0604020202020204" pitchFamily="34" charset="0"/>
              <a:buChar char="•"/>
            </a:pPr>
            <a:r>
              <a:rPr lang="en-AU" sz="1200" dirty="0"/>
              <a:t>Handbook / guide with Rights and responsibilities </a:t>
            </a:r>
          </a:p>
          <a:p>
            <a:pPr marL="817563" lvl="1" indent="-360363">
              <a:buFont typeface="Wingdings" panose="05000000000000000000" pitchFamily="2" charset="2"/>
              <a:buChar char="Ø"/>
            </a:pPr>
            <a:r>
              <a:rPr lang="en-AU" sz="1200" dirty="0"/>
              <a:t>principles of volunteering</a:t>
            </a:r>
          </a:p>
          <a:p>
            <a:pPr marL="817563" lvl="1" indent="-360363">
              <a:buFont typeface="Wingdings" panose="05000000000000000000" pitchFamily="2" charset="2"/>
              <a:buChar char="Ø"/>
            </a:pPr>
            <a:r>
              <a:rPr lang="en-AU" sz="1200" dirty="0"/>
              <a:t>Code of Conduct</a:t>
            </a:r>
          </a:p>
          <a:p>
            <a:pPr marL="360363" lvl="0" indent="-360363">
              <a:buFont typeface="Wingdings" panose="05000000000000000000" pitchFamily="2" charset="2"/>
              <a:buChar char="Ø"/>
            </a:pPr>
            <a:endParaRPr lang="en-AU" sz="1200" dirty="0"/>
          </a:p>
          <a:p>
            <a:pPr marL="360363" lvl="0" indent="-360363">
              <a:buFont typeface="Arial" panose="020B0604020202020204" pitchFamily="34" charset="0"/>
              <a:buChar char="•"/>
            </a:pPr>
            <a:r>
              <a:rPr lang="en-AU" sz="1200" dirty="0"/>
              <a:t>Application/registration form</a:t>
            </a:r>
          </a:p>
          <a:p>
            <a:pPr marL="360363" lvl="0" indent="-360363">
              <a:buFont typeface="Arial" panose="020B0604020202020204" pitchFamily="34" charset="0"/>
              <a:buChar char="•"/>
            </a:pPr>
            <a:r>
              <a:rPr lang="en-AU" sz="1200" dirty="0"/>
              <a:t>Interview method &amp; record sheet</a:t>
            </a:r>
          </a:p>
          <a:p>
            <a:pPr marL="360363" lvl="0" indent="-360363">
              <a:buFont typeface="Arial" panose="020B0604020202020204" pitchFamily="34" charset="0"/>
              <a:buChar char="•"/>
            </a:pPr>
            <a:r>
              <a:rPr lang="en-AU" sz="1200" dirty="0"/>
              <a:t>Application progress sheet</a:t>
            </a:r>
          </a:p>
          <a:p>
            <a:pPr marL="360363" lvl="0" indent="-360363">
              <a:buFont typeface="Arial" panose="020B0604020202020204" pitchFamily="34" charset="0"/>
              <a:buChar char="•"/>
            </a:pPr>
            <a:r>
              <a:rPr lang="en-AU" sz="1200" dirty="0"/>
              <a:t>Induction checklist</a:t>
            </a:r>
          </a:p>
          <a:p>
            <a:pPr marL="817563" lvl="1" indent="-360363">
              <a:buFont typeface="Wingdings" panose="05000000000000000000" pitchFamily="2" charset="2"/>
              <a:buChar char="Ø"/>
            </a:pPr>
            <a:r>
              <a:rPr lang="en-AU" sz="1200" dirty="0"/>
              <a:t>Copy of the Organisations Purpose / Role – how the volunteer roles support this purpose.</a:t>
            </a:r>
          </a:p>
          <a:p>
            <a:pPr marL="817563" lvl="1" indent="-360363">
              <a:buFont typeface="Wingdings" panose="05000000000000000000" pitchFamily="2" charset="2"/>
              <a:buChar char="Ø"/>
            </a:pPr>
            <a:r>
              <a:rPr lang="en-AU" sz="1200" dirty="0"/>
              <a:t>Copy of annual report </a:t>
            </a:r>
          </a:p>
          <a:p>
            <a:pPr marL="817563" lvl="1" indent="-360363">
              <a:buFont typeface="Wingdings" panose="05000000000000000000" pitchFamily="2" charset="2"/>
              <a:buChar char="Ø"/>
            </a:pPr>
            <a:r>
              <a:rPr lang="en-AU" sz="1200" dirty="0"/>
              <a:t>Copy of Calendar of important dates to your organisation or of National Significance e.g.: NVW</a:t>
            </a:r>
          </a:p>
          <a:p>
            <a:pPr marL="817563" lvl="1" indent="-360363">
              <a:buFont typeface="Wingdings" panose="05000000000000000000" pitchFamily="2" charset="2"/>
              <a:buChar char="Ø"/>
            </a:pPr>
            <a:endParaRPr lang="en-AU" sz="1200" dirty="0"/>
          </a:p>
          <a:p>
            <a:pPr marL="360363" lvl="0" indent="-360363">
              <a:buFont typeface="Arial" panose="020B0604020202020204" pitchFamily="34" charset="0"/>
              <a:buChar char="•"/>
            </a:pPr>
            <a:r>
              <a:rPr lang="en-AU" sz="1200" dirty="0"/>
              <a:t>Training schedule: individual or on the job</a:t>
            </a:r>
          </a:p>
          <a:p>
            <a:pPr marL="817563" lvl="1" indent="-360363">
              <a:buFont typeface="Wingdings" panose="05000000000000000000" pitchFamily="2" charset="2"/>
              <a:buChar char="Ø"/>
            </a:pPr>
            <a:r>
              <a:rPr lang="en-AU" sz="1200" dirty="0"/>
              <a:t>Options for First Aid / Mental Health First Aid training</a:t>
            </a:r>
          </a:p>
          <a:p>
            <a:pPr marL="360363" lvl="0" indent="-360363">
              <a:buFont typeface="Arial" panose="020B0604020202020204" pitchFamily="34" charset="0"/>
              <a:buChar char="•"/>
            </a:pPr>
            <a:r>
              <a:rPr lang="en-AU" sz="1200" dirty="0"/>
              <a:t>Standard appointment letter/standard rejection letter</a:t>
            </a:r>
          </a:p>
          <a:p>
            <a:pPr marL="360363" lvl="0" indent="-360363">
              <a:buFont typeface="Arial" panose="020B0604020202020204" pitchFamily="34" charset="0"/>
              <a:buChar char="•"/>
            </a:pPr>
            <a:r>
              <a:rPr lang="en-AU" sz="1200" dirty="0"/>
              <a:t>Contact person details in case of an emergency </a:t>
            </a:r>
          </a:p>
          <a:p>
            <a:pPr marL="360363" lvl="0" indent="-360363">
              <a:buFont typeface="Arial" panose="020B0604020202020204" pitchFamily="34" charset="0"/>
              <a:buChar char="•"/>
            </a:pPr>
            <a:r>
              <a:rPr lang="en-AU" sz="1200" dirty="0"/>
              <a:t>Contact details of senior staff / supervisor</a:t>
            </a:r>
          </a:p>
          <a:p>
            <a:pPr marL="0" lvl="0" indent="0">
              <a:buFont typeface="Arial" panose="020B0604020202020204" pitchFamily="34" charset="0"/>
              <a:buNone/>
            </a:pPr>
            <a:endParaRPr lang="en-AU" sz="1200" dirty="0"/>
          </a:p>
          <a:p>
            <a:pPr marL="360363" lvl="0" indent="-360363">
              <a:buFont typeface="Arial" panose="020B0604020202020204" pitchFamily="34" charset="0"/>
              <a:buChar char="•"/>
            </a:pPr>
            <a:r>
              <a:rPr lang="en-AU" sz="1200" dirty="0"/>
              <a:t>Volunteer annual review record</a:t>
            </a:r>
          </a:p>
          <a:p>
            <a:pPr marL="360363" lvl="0" indent="-360363">
              <a:buFont typeface="Arial" panose="020B0604020202020204" pitchFamily="34" charset="0"/>
              <a:buChar char="•"/>
            </a:pPr>
            <a:r>
              <a:rPr lang="en-AU" sz="1200" dirty="0"/>
              <a:t>Volunteer resignation form</a:t>
            </a:r>
          </a:p>
          <a:p>
            <a:pPr marL="360363" lvl="0" indent="-360363">
              <a:buFont typeface="Arial" panose="020B0604020202020204" pitchFamily="34" charset="0"/>
              <a:buChar char="•"/>
            </a:pPr>
            <a:r>
              <a:rPr lang="en-AU" sz="1200" dirty="0"/>
              <a:t>Volunteer exit thank you letter</a:t>
            </a:r>
          </a:p>
          <a:p>
            <a:pPr marL="360363" lvl="0" indent="-360363">
              <a:buFont typeface="Arial" panose="020B0604020202020204" pitchFamily="34" charset="0"/>
              <a:buChar char="•"/>
            </a:pPr>
            <a:r>
              <a:rPr lang="en-AU" sz="1200" dirty="0"/>
              <a:t>Volunteer exit survey</a:t>
            </a: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5</a:t>
            </a:fld>
            <a:endParaRPr lang="en-AU" dirty="0"/>
          </a:p>
        </p:txBody>
      </p:sp>
    </p:spTree>
    <p:extLst>
      <p:ext uri="{BB962C8B-B14F-4D97-AF65-F5344CB8AC3E}">
        <p14:creationId xmlns:p14="http://schemas.microsoft.com/office/powerpoint/2010/main" val="75759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355600"/>
            <a:ext cx="4776787" cy="2686050"/>
          </a:xfrm>
        </p:spPr>
      </p:sp>
      <p:sp>
        <p:nvSpPr>
          <p:cNvPr id="3" name="Notes Placeholder 2"/>
          <p:cNvSpPr>
            <a:spLocks noGrp="1"/>
          </p:cNvSpPr>
          <p:nvPr>
            <p:ph type="body" idx="1"/>
          </p:nvPr>
        </p:nvSpPr>
        <p:spPr>
          <a:xfrm>
            <a:off x="751867" y="3248822"/>
            <a:ext cx="5507487" cy="5434664"/>
          </a:xfrm>
        </p:spPr>
        <p:txBody>
          <a:bodyPr/>
          <a:lstStyle/>
          <a:p>
            <a:pPr marL="0" indent="0">
              <a:buNone/>
            </a:pPr>
            <a:r>
              <a:rPr lang="en-US" dirty="0"/>
              <a:t>Create meaningful volunteer role description to ensure everyone has a good understanding through out the process. </a:t>
            </a:r>
          </a:p>
          <a:p>
            <a:pPr marL="0" indent="0">
              <a:buNone/>
            </a:pPr>
            <a:r>
              <a:rPr lang="en-US" dirty="0"/>
              <a:t>Including: </a:t>
            </a:r>
          </a:p>
          <a:p>
            <a:pPr marL="0" indent="0">
              <a:buNone/>
            </a:pPr>
            <a:r>
              <a:rPr lang="en-US" dirty="0"/>
              <a:t>Role title, approx. number of hours required , location , tenure, supervision, volunteer duties and responsibilities, skills/qualifications required/ Background checks.</a:t>
            </a:r>
          </a:p>
          <a:p>
            <a:pPr marL="0" indent="0">
              <a:buNone/>
            </a:pPr>
            <a:endParaRPr lang="en-US" dirty="0"/>
          </a:p>
          <a:p>
            <a:pPr marL="0" indent="0">
              <a:buNone/>
            </a:pPr>
            <a:r>
              <a:rPr lang="en-US" dirty="0"/>
              <a:t> Your organisations Vision, Values and   Mission ( purpose of the organisation – links to volunteer program) </a:t>
            </a:r>
          </a:p>
          <a:p>
            <a:pPr marL="228600" indent="-228600">
              <a:buAutoNum type="arabicPeriod" startAt="2"/>
            </a:pPr>
            <a:endParaRPr lang="en-US" dirty="0"/>
          </a:p>
          <a:p>
            <a:pPr marL="0" indent="0">
              <a:buNone/>
            </a:pPr>
            <a:r>
              <a:rPr lang="en-US" dirty="0"/>
              <a:t> All volunteers to be clearly understand the purpose for their role – linked to purpose of organisation </a:t>
            </a:r>
          </a:p>
          <a:p>
            <a:pPr marL="0" indent="0">
              <a:buNone/>
            </a:pPr>
            <a:endParaRPr lang="en-US" dirty="0"/>
          </a:p>
          <a:p>
            <a:pPr marL="0" indent="0">
              <a:buNone/>
            </a:pPr>
            <a:r>
              <a:rPr lang="en-US" dirty="0"/>
              <a:t> Does the volunteer have a medical clearance and plan to return to community activities . </a:t>
            </a:r>
          </a:p>
          <a:p>
            <a:pPr marL="0" indent="0">
              <a:buNone/>
            </a:pPr>
            <a:endParaRPr lang="en-US" dirty="0"/>
          </a:p>
          <a:p>
            <a:pPr marL="0" indent="0">
              <a:buNone/>
            </a:pPr>
            <a:r>
              <a:rPr lang="en-US" dirty="0"/>
              <a:t>Having said all of this, please be adaptable, flexible with your VRD’s.  If you find the right person to volunteer but they don’t have qualifications, adjust the role description to fit the tasks the volunteer will be doing. </a:t>
            </a:r>
          </a:p>
          <a:p>
            <a:pPr marL="0" indent="0">
              <a:buNone/>
            </a:pPr>
            <a:r>
              <a:rPr lang="en-US" dirty="0"/>
              <a:t>E.g., asking for drivers license when volunteer is doing admin and wont need a to drive anywhere!</a:t>
            </a:r>
          </a:p>
          <a:p>
            <a:pPr marL="0" indent="0">
              <a:buNone/>
            </a:pPr>
            <a:endParaRPr lang="en-US" dirty="0"/>
          </a:p>
          <a:p>
            <a:pPr marL="0" indent="0">
              <a:buNone/>
            </a:pPr>
            <a:r>
              <a:rPr lang="en-US" dirty="0"/>
              <a:t>Make the paperwork clear, &amp; easy to read, use simple wording, dot points,  clear fonts, lots of white paper.  </a:t>
            </a:r>
          </a:p>
          <a:p>
            <a:pPr marL="0" indent="0">
              <a:buNone/>
            </a:pPr>
            <a:endParaRPr lang="en-US" dirty="0"/>
          </a:p>
          <a:p>
            <a:pPr marL="0" indent="0">
              <a:buNone/>
            </a:pPr>
            <a:r>
              <a:rPr lang="en-US" dirty="0"/>
              <a:t>DISCUSSION IF TIME ALLOWS</a:t>
            </a:r>
          </a:p>
        </p:txBody>
      </p:sp>
      <p:sp>
        <p:nvSpPr>
          <p:cNvPr id="4" name="Slide Number Placeholder 3"/>
          <p:cNvSpPr>
            <a:spLocks noGrp="1"/>
          </p:cNvSpPr>
          <p:nvPr>
            <p:ph type="sldNum" sz="quarter" idx="5"/>
          </p:nvPr>
        </p:nvSpPr>
        <p:spPr/>
        <p:txBody>
          <a:bodyPr/>
          <a:lstStyle/>
          <a:p>
            <a:fld id="{2FEF8F41-1F18-4868-9BA2-F736C2130453}" type="slidenum">
              <a:rPr lang="en-AU" smtClean="0"/>
              <a:t>6</a:t>
            </a:fld>
            <a:endParaRPr lang="en-AU" dirty="0"/>
          </a:p>
        </p:txBody>
      </p:sp>
    </p:spTree>
    <p:extLst>
      <p:ext uri="{BB962C8B-B14F-4D97-AF65-F5344CB8AC3E}">
        <p14:creationId xmlns:p14="http://schemas.microsoft.com/office/powerpoint/2010/main" val="68820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1068388"/>
            <a:ext cx="4895850" cy="2754312"/>
          </a:xfrm>
        </p:spPr>
      </p:sp>
      <p:sp>
        <p:nvSpPr>
          <p:cNvPr id="3" name="Notes Placeholder 2"/>
          <p:cNvSpPr>
            <a:spLocks noGrp="1"/>
          </p:cNvSpPr>
          <p:nvPr>
            <p:ph type="body" idx="1"/>
          </p:nvPr>
        </p:nvSpPr>
        <p:spPr>
          <a:xfrm>
            <a:off x="695485" y="3720025"/>
            <a:ext cx="5563870" cy="5232834"/>
          </a:xfrm>
        </p:spPr>
        <p:txBody>
          <a:bodyPr/>
          <a:lstStyle/>
          <a:p>
            <a:r>
              <a:rPr lang="en-AU" dirty="0"/>
              <a:t>MD</a:t>
            </a:r>
          </a:p>
          <a:p>
            <a:r>
              <a:rPr lang="en-AU" dirty="0"/>
              <a:t>Decide where and how you are going to advertise for your volunteers. What mediums will you use?  Traditional newspapers,  local radio, maybe Facebook , Seek or even online.  Have you thought of using a digital platform</a:t>
            </a:r>
          </a:p>
          <a:p>
            <a:pPr marL="171450" indent="-171450">
              <a:buFont typeface="Wingdings" panose="05000000000000000000" pitchFamily="2" charset="2"/>
              <a:buChar char="Ø"/>
            </a:pPr>
            <a:r>
              <a:rPr lang="en-AU" dirty="0"/>
              <a:t>Create a catchy title</a:t>
            </a:r>
          </a:p>
          <a:p>
            <a:pPr marL="171450" indent="-171450">
              <a:buFont typeface="Wingdings" panose="05000000000000000000" pitchFamily="2" charset="2"/>
              <a:buChar char="Ø"/>
            </a:pPr>
            <a:r>
              <a:rPr lang="en-AU" dirty="0"/>
              <a:t>What is your point of difference?</a:t>
            </a:r>
          </a:p>
          <a:p>
            <a:r>
              <a:rPr lang="en-AU" dirty="0"/>
              <a:t>Decide who will respond to phone inquiries – nothing worse than  reception answers the phone and does not know about the role, interview process etc.!</a:t>
            </a:r>
          </a:p>
          <a:p>
            <a:r>
              <a:rPr lang="en-AU" dirty="0"/>
              <a:t>Some organisations offer an information session to allow potential volunteers to attend, ask questions and learn more prior to applying for the role. </a:t>
            </a:r>
          </a:p>
          <a:p>
            <a:r>
              <a:rPr lang="en-AU" dirty="0"/>
              <a:t>This can assist with expectations about the type of volunteer required, familirises the volunteers with what the organisation does.  </a:t>
            </a:r>
          </a:p>
          <a:p>
            <a:pPr fontAlgn="base">
              <a:lnSpc>
                <a:spcPts val="1800"/>
              </a:lnSpc>
              <a:spcBef>
                <a:spcPts val="1200"/>
              </a:spcBef>
              <a:spcAft>
                <a:spcPts val="1800"/>
              </a:spcAf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The next step in the volunteer lifecycle is planning the recruitment process. Basically, this is where you define how you plan to recruit volunteers who have the skills and time to help you. </a:t>
            </a:r>
            <a:endParaRPr lang="en-AU"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Bef>
                <a:spcPts val="1200"/>
              </a:spcBef>
              <a:spcAft>
                <a:spcPts val="1800"/>
              </a:spcAf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Here’s what you have to lay out at this stage:</a:t>
            </a:r>
            <a:endParaRPr lang="en-AU"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How do you want to portray your organization’s image? Volunteers are only going to give their time to organizations they feel are worthwhile.</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Develop the messaging for the recruitment process. This includes your appeals, the hook, requirements/role, etc. </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What channels will you be using to reach your target audience?</a:t>
            </a:r>
            <a:endParaRPr lang="en-AU"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2FEF8F41-1F18-4868-9BA2-F736C2130453}" type="slidenum">
              <a:rPr lang="en-AU" smtClean="0"/>
              <a:t>7</a:t>
            </a:fld>
            <a:endParaRPr lang="en-AU" dirty="0"/>
          </a:p>
        </p:txBody>
      </p:sp>
    </p:spTree>
    <p:extLst>
      <p:ext uri="{BB962C8B-B14F-4D97-AF65-F5344CB8AC3E}">
        <p14:creationId xmlns:p14="http://schemas.microsoft.com/office/powerpoint/2010/main" val="1739212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279400"/>
            <a:ext cx="4622800" cy="2600325"/>
          </a:xfrm>
        </p:spPr>
      </p:sp>
      <p:sp>
        <p:nvSpPr>
          <p:cNvPr id="3" name="Notes Placeholder 2"/>
          <p:cNvSpPr>
            <a:spLocks noGrp="1"/>
          </p:cNvSpPr>
          <p:nvPr>
            <p:ph type="body" idx="1"/>
          </p:nvPr>
        </p:nvSpPr>
        <p:spPr>
          <a:xfrm>
            <a:off x="355429" y="2457591"/>
            <a:ext cx="6151635" cy="6334649"/>
          </a:xfrm>
        </p:spPr>
        <p:txBody>
          <a:bodyPr/>
          <a:lstStyle/>
          <a:p>
            <a:pPr fontAlgn="base">
              <a:lnSpc>
                <a:spcPts val="1800"/>
              </a:lnSpc>
              <a:spcAft>
                <a:spcPts val="800"/>
              </a:spcAf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Here’s what you need to plan for: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The design and type of application. </a:t>
            </a:r>
            <a:r>
              <a:rPr lang="en-AU" kern="0" dirty="0">
                <a:solidFill>
                  <a:srgbClr val="444444"/>
                </a:solidFill>
                <a:latin typeface="Calibri Light" panose="020F0302020204030204" pitchFamily="34" charset="0"/>
                <a:ea typeface="Times New Roman" panose="02020603050405020304" pitchFamily="18" charset="0"/>
                <a:cs typeface="Times New Roman" panose="02020603050405020304" pitchFamily="18" charset="0"/>
              </a:rPr>
              <a:t>E.g. Will</a:t>
            </a: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 it be an online form or a physical copy? </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What kind of questions will the application include?</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Are there any additional documents that you’ll ask for? For instance, a government id card.</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800"/>
              </a:spcAft>
              <a:buSzPts val="1000"/>
              <a:buFont typeface="Symbol" panose="05050102010706020507" pitchFamily="18" charset="2"/>
              <a:buChar char=""/>
              <a:tabLst>
                <a:tab pos="457200" algn="l"/>
              </a:tabLst>
            </a:pPr>
            <a:r>
              <a:rPr lang="en-AU" sz="1200" kern="0" dirty="0">
                <a:solidFill>
                  <a:srgbClr val="444444"/>
                </a:solidFill>
                <a:effectLst/>
                <a:latin typeface="Calibri Light" panose="020F0302020204030204" pitchFamily="34" charset="0"/>
                <a:ea typeface="Times New Roman" panose="02020603050405020304" pitchFamily="18" charset="0"/>
                <a:cs typeface="Times New Roman" panose="02020603050405020304" pitchFamily="18" charset="0"/>
              </a:rPr>
              <a:t>What factors would you use to filter out suitable applicants and match them with the right roles? </a:t>
            </a:r>
            <a:endParaRPr lang="en-AU" sz="1200" kern="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1200" b="1" dirty="0"/>
              <a:t>Interviews: </a:t>
            </a:r>
            <a:endParaRPr lang="en-AU" b="1" dirty="0"/>
          </a:p>
          <a:p>
            <a:r>
              <a:rPr lang="en-AU" dirty="0"/>
              <a:t>D</a:t>
            </a:r>
            <a:r>
              <a:rPr lang="en-AU" sz="1200" dirty="0"/>
              <a:t>evelop a list of questions so that each interview has a consistent format, focusing on the skills required to aid clarity and expectations for both parties. </a:t>
            </a:r>
          </a:p>
          <a:p>
            <a:endParaRPr lang="en-AU" sz="1200" b="1" dirty="0"/>
          </a:p>
          <a:p>
            <a:r>
              <a:rPr lang="en-AU" sz="1200" b="1" dirty="0"/>
              <a:t>Diversity of volunteers</a:t>
            </a:r>
            <a:r>
              <a:rPr lang="en-AU" sz="1200" dirty="0"/>
              <a:t>: </a:t>
            </a:r>
          </a:p>
          <a:p>
            <a:r>
              <a:rPr lang="en-AU" sz="1200" dirty="0"/>
              <a:t> We encourage you to actively engage a mix of ages, backgrounds, abilities to reflect your community. </a:t>
            </a:r>
          </a:p>
          <a:p>
            <a:endParaRPr lang="en-AU" sz="1200" dirty="0"/>
          </a:p>
          <a:p>
            <a:r>
              <a:rPr lang="en-AU" sz="1200" dirty="0"/>
              <a:t>Create a safe and inviting space for the interviews</a:t>
            </a:r>
          </a:p>
          <a:p>
            <a:r>
              <a:rPr lang="en-AU" sz="1200" dirty="0"/>
              <a:t>Identify skills, experience and qualifications to match the applicants to the task. </a:t>
            </a:r>
          </a:p>
          <a:p>
            <a:endParaRPr lang="en-AU" sz="1200" dirty="0"/>
          </a:p>
          <a:p>
            <a:r>
              <a:rPr lang="en-AU" sz="1200" dirty="0"/>
              <a:t>Provide an opportunity to learn about the applicants motivation, suitability and prospects. </a:t>
            </a:r>
          </a:p>
          <a:p>
            <a:endParaRPr lang="en-AU" sz="1200" dirty="0"/>
          </a:p>
          <a:p>
            <a:r>
              <a:rPr lang="en-AU" sz="1200" dirty="0"/>
              <a:t>Determine the screening requirement for each volunteer role is guided by legislation, organisational policy and risk assessment based on  the role. </a:t>
            </a:r>
          </a:p>
          <a:p>
            <a:endParaRPr lang="en-AU" sz="1200" dirty="0"/>
          </a:p>
          <a:p>
            <a:r>
              <a:rPr lang="en-AU" sz="1200" dirty="0"/>
              <a:t>Follow up on referees, conduct necessary checks</a:t>
            </a:r>
          </a:p>
        </p:txBody>
      </p:sp>
      <p:sp>
        <p:nvSpPr>
          <p:cNvPr id="4" name="Slide Number Placeholder 3"/>
          <p:cNvSpPr>
            <a:spLocks noGrp="1"/>
          </p:cNvSpPr>
          <p:nvPr>
            <p:ph type="sldNum" sz="quarter" idx="5"/>
          </p:nvPr>
        </p:nvSpPr>
        <p:spPr/>
        <p:txBody>
          <a:bodyPr/>
          <a:lstStyle/>
          <a:p>
            <a:fld id="{2FEF8F41-1F18-4868-9BA2-F736C2130453}" type="slidenum">
              <a:rPr lang="en-AU" smtClean="0"/>
              <a:t>8</a:t>
            </a:fld>
            <a:endParaRPr lang="en-AU" dirty="0"/>
          </a:p>
        </p:txBody>
      </p:sp>
    </p:spTree>
    <p:extLst>
      <p:ext uri="{BB962C8B-B14F-4D97-AF65-F5344CB8AC3E}">
        <p14:creationId xmlns:p14="http://schemas.microsoft.com/office/powerpoint/2010/main" val="188590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355600"/>
            <a:ext cx="5046662" cy="2838450"/>
          </a:xfrm>
        </p:spPr>
      </p:sp>
      <p:sp>
        <p:nvSpPr>
          <p:cNvPr id="3" name="Notes Placeholder 2"/>
          <p:cNvSpPr>
            <a:spLocks noGrp="1"/>
          </p:cNvSpPr>
          <p:nvPr>
            <p:ph type="body" idx="1"/>
          </p:nvPr>
        </p:nvSpPr>
        <p:spPr>
          <a:xfrm>
            <a:off x="695485" y="3583624"/>
            <a:ext cx="5563870" cy="4502110"/>
          </a:xfrm>
        </p:spPr>
        <p:txBody>
          <a:bodyPr/>
          <a:lstStyle/>
          <a:p>
            <a:r>
              <a:rPr lang="en-AU" dirty="0"/>
              <a:t>Onboarding is the new word for Induction!!</a:t>
            </a:r>
          </a:p>
          <a:p>
            <a:endParaRPr lang="en-AU" dirty="0"/>
          </a:p>
          <a:p>
            <a:pPr marL="628650" lvl="1" indent="-171450">
              <a:lnSpc>
                <a:spcPct val="150000"/>
              </a:lnSpc>
              <a:buFont typeface="Arial" panose="020B0604020202020204" pitchFamily="34" charset="0"/>
              <a:buChar char="•"/>
            </a:pPr>
            <a:r>
              <a:rPr lang="en-AU" dirty="0"/>
              <a:t>Create an onboarding check list / Orientation guide </a:t>
            </a:r>
          </a:p>
          <a:p>
            <a:pPr marL="628650" lvl="1" indent="-171450">
              <a:lnSpc>
                <a:spcPct val="150000"/>
              </a:lnSpc>
              <a:buFont typeface="Arial" panose="020B0604020202020204" pitchFamily="34" charset="0"/>
              <a:buChar char="•"/>
            </a:pPr>
            <a:r>
              <a:rPr lang="en-AU" dirty="0"/>
              <a:t>Ensure the orientation and inductions is engaging and appropriate for the role</a:t>
            </a:r>
          </a:p>
          <a:p>
            <a:pPr marL="628650" lvl="1" indent="-171450">
              <a:lnSpc>
                <a:spcPct val="150000"/>
              </a:lnSpc>
              <a:buFont typeface="Arial" panose="020B0604020202020204" pitchFamily="34" charset="0"/>
              <a:buChar char="•"/>
            </a:pPr>
            <a:r>
              <a:rPr lang="en-AU" dirty="0"/>
              <a:t>Some organisation lInk the volunteer with a buddy to support them </a:t>
            </a:r>
          </a:p>
          <a:p>
            <a:pPr marL="628650" lvl="1" indent="-171450">
              <a:lnSpc>
                <a:spcPct val="150000"/>
              </a:lnSpc>
              <a:buFont typeface="Arial" panose="020B0604020202020204" pitchFamily="34" charset="0"/>
              <a:buChar char="•"/>
            </a:pPr>
            <a:r>
              <a:rPr lang="en-AU" dirty="0"/>
              <a:t>Provide a Volunteer Information pack </a:t>
            </a:r>
          </a:p>
          <a:p>
            <a:pPr marL="628650" lvl="1" indent="-171450">
              <a:lnSpc>
                <a:spcPct val="150000"/>
              </a:lnSpc>
              <a:buFont typeface="Arial" panose="020B0604020202020204" pitchFamily="34" charset="0"/>
              <a:buChar char="•"/>
            </a:pPr>
            <a:r>
              <a:rPr lang="en-AU" dirty="0"/>
              <a:t>Risk Management – OHS policy  ensure you conduct a risk assessment of all volunteer roles</a:t>
            </a:r>
          </a:p>
          <a:p>
            <a:pPr marL="628650" lvl="1" indent="-171450">
              <a:lnSpc>
                <a:spcPct val="150000"/>
              </a:lnSpc>
              <a:buFont typeface="Arial" panose="020B0604020202020204" pitchFamily="34" charset="0"/>
              <a:buChar char="•"/>
            </a:pPr>
            <a:r>
              <a:rPr lang="en-AU" dirty="0"/>
              <a:t>Volunteer insurance </a:t>
            </a:r>
          </a:p>
          <a:p>
            <a:pPr marL="628650" lvl="1" indent="-171450">
              <a:lnSpc>
                <a:spcPct val="150000"/>
              </a:lnSpc>
              <a:buFont typeface="Arial" panose="020B0604020202020204" pitchFamily="34" charset="0"/>
              <a:buChar char="•"/>
            </a:pPr>
            <a:r>
              <a:rPr lang="en-AU" dirty="0"/>
              <a:t>Ensure that your volunteer records ad data base are all up to date in case further information required by the insurer to support a volunteers claim</a:t>
            </a:r>
          </a:p>
          <a:p>
            <a:pPr marL="628650" lvl="1" indent="-171450">
              <a:lnSpc>
                <a:spcPct val="150000"/>
              </a:lnSpc>
              <a:buFont typeface="Arial" panose="020B0604020202020204" pitchFamily="34" charset="0"/>
              <a:buChar char="•"/>
            </a:pPr>
            <a:r>
              <a:rPr lang="en-AU" dirty="0"/>
              <a:t>Volunteer emergency contact person ( update yearly) </a:t>
            </a:r>
          </a:p>
          <a:p>
            <a:pPr marL="628650" lvl="1" indent="-171450">
              <a:lnSpc>
                <a:spcPct val="150000"/>
              </a:lnSpc>
              <a:buFont typeface="Arial" panose="020B0604020202020204" pitchFamily="34" charset="0"/>
              <a:buChar char="•"/>
            </a:pPr>
            <a:r>
              <a:rPr lang="en-AU" dirty="0"/>
              <a:t>Provide tour of premises and provide opportunity for volunteers to mix with each other for support </a:t>
            </a:r>
          </a:p>
        </p:txBody>
      </p:sp>
      <p:sp>
        <p:nvSpPr>
          <p:cNvPr id="4" name="Slide Number Placeholder 3"/>
          <p:cNvSpPr>
            <a:spLocks noGrp="1"/>
          </p:cNvSpPr>
          <p:nvPr>
            <p:ph type="sldNum" sz="quarter" idx="5"/>
          </p:nvPr>
        </p:nvSpPr>
        <p:spPr/>
        <p:txBody>
          <a:bodyPr/>
          <a:lstStyle/>
          <a:p>
            <a:fld id="{2FEF8F41-1F18-4868-9BA2-F736C2130453}" type="slidenum">
              <a:rPr lang="en-AU" smtClean="0"/>
              <a:t>9</a:t>
            </a:fld>
            <a:endParaRPr lang="en-AU" dirty="0"/>
          </a:p>
        </p:txBody>
      </p:sp>
    </p:spTree>
    <p:extLst>
      <p:ext uri="{BB962C8B-B14F-4D97-AF65-F5344CB8AC3E}">
        <p14:creationId xmlns:p14="http://schemas.microsoft.com/office/powerpoint/2010/main" val="752348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F95EB5C-C204-4538-A620-D9980B660C06}" type="datetimeFigureOut">
              <a:rPr lang="en-AU" smtClean="0"/>
              <a:t>19/05/2023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D90FC58-AB18-4E52-A7EC-19D59E617219}" type="slidenum">
              <a:rPr lang="en-AU" smtClean="0"/>
              <a:t>‹#›</a:t>
            </a:fld>
            <a:endParaRPr lang="en-AU"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547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D90FC58-AB18-4E52-A7EC-19D59E617219}" type="slidenum">
              <a:rPr lang="en-AU" smtClean="0"/>
              <a:t>‹#›</a:t>
            </a:fld>
            <a:endParaRPr lang="en-AU" dirty="0"/>
          </a:p>
        </p:txBody>
      </p:sp>
    </p:spTree>
    <p:extLst>
      <p:ext uri="{BB962C8B-B14F-4D97-AF65-F5344CB8AC3E}">
        <p14:creationId xmlns:p14="http://schemas.microsoft.com/office/powerpoint/2010/main" val="48856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D90FC58-AB18-4E52-A7EC-19D59E617219}" type="slidenum">
              <a:rPr lang="en-AU" smtClean="0"/>
              <a:t>‹#›</a:t>
            </a:fld>
            <a:endParaRPr lang="en-AU"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09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40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525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044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08966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529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379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3136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573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D90FC58-AB18-4E52-A7EC-19D59E617219}" type="slidenum">
              <a:rPr lang="en-AU" smtClean="0"/>
              <a:t>‹#›</a:t>
            </a:fld>
            <a:endParaRPr lang="en-AU" dirty="0"/>
          </a:p>
        </p:txBody>
      </p:sp>
    </p:spTree>
    <p:extLst>
      <p:ext uri="{BB962C8B-B14F-4D97-AF65-F5344CB8AC3E}">
        <p14:creationId xmlns:p14="http://schemas.microsoft.com/office/powerpoint/2010/main" val="2684911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800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667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106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019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D90FC58-AB18-4E52-A7EC-19D59E617219}" type="slidenum">
              <a:rPr lang="en-AU" smtClean="0"/>
              <a:t>‹#›</a:t>
            </a:fld>
            <a:endParaRPr lang="en-AU"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30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D90FC58-AB18-4E52-A7EC-19D59E617219}" type="slidenum">
              <a:rPr lang="en-AU" smtClean="0"/>
              <a:t>‹#›</a:t>
            </a:fld>
            <a:endParaRPr lang="en-AU" dirty="0"/>
          </a:p>
        </p:txBody>
      </p:sp>
    </p:spTree>
    <p:extLst>
      <p:ext uri="{BB962C8B-B14F-4D97-AF65-F5344CB8AC3E}">
        <p14:creationId xmlns:p14="http://schemas.microsoft.com/office/powerpoint/2010/main" val="103424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D90FC58-AB18-4E52-A7EC-19D59E617219}" type="slidenum">
              <a:rPr lang="en-AU" smtClean="0"/>
              <a:t>‹#›</a:t>
            </a:fld>
            <a:endParaRPr lang="en-AU" dirty="0"/>
          </a:p>
        </p:txBody>
      </p:sp>
    </p:spTree>
    <p:extLst>
      <p:ext uri="{BB962C8B-B14F-4D97-AF65-F5344CB8AC3E}">
        <p14:creationId xmlns:p14="http://schemas.microsoft.com/office/powerpoint/2010/main" val="150317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D90FC58-AB18-4E52-A7EC-19D59E617219}" type="slidenum">
              <a:rPr lang="en-AU" smtClean="0"/>
              <a:t>‹#›</a:t>
            </a:fld>
            <a:endParaRPr lang="en-AU" dirty="0"/>
          </a:p>
        </p:txBody>
      </p:sp>
    </p:spTree>
    <p:extLst>
      <p:ext uri="{BB962C8B-B14F-4D97-AF65-F5344CB8AC3E}">
        <p14:creationId xmlns:p14="http://schemas.microsoft.com/office/powerpoint/2010/main" val="80981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D90FC58-AB18-4E52-A7EC-19D59E617219}" type="slidenum">
              <a:rPr lang="en-AU" smtClean="0"/>
              <a:t>‹#›</a:t>
            </a:fld>
            <a:endParaRPr lang="en-AU" dirty="0"/>
          </a:p>
        </p:txBody>
      </p:sp>
    </p:spTree>
    <p:extLst>
      <p:ext uri="{BB962C8B-B14F-4D97-AF65-F5344CB8AC3E}">
        <p14:creationId xmlns:p14="http://schemas.microsoft.com/office/powerpoint/2010/main" val="280655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D90FC58-AB18-4E52-A7EC-19D59E617219}" type="slidenum">
              <a:rPr lang="en-AU" smtClean="0"/>
              <a:t>‹#›</a:t>
            </a:fld>
            <a:endParaRPr lang="en-AU" dirty="0"/>
          </a:p>
        </p:txBody>
      </p:sp>
    </p:spTree>
    <p:extLst>
      <p:ext uri="{BB962C8B-B14F-4D97-AF65-F5344CB8AC3E}">
        <p14:creationId xmlns:p14="http://schemas.microsoft.com/office/powerpoint/2010/main" val="8390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5EB5C-C204-4538-A620-D9980B660C06}" type="datetimeFigureOut">
              <a:rPr lang="en-AU" smtClean="0"/>
              <a:t>19/05/2023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D90FC58-AB18-4E52-A7EC-19D59E617219}" type="slidenum">
              <a:rPr lang="en-AU" smtClean="0"/>
              <a:t>‹#›</a:t>
            </a:fld>
            <a:endParaRPr lang="en-AU"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7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F95EB5C-C204-4538-A620-D9980B660C06}" type="datetimeFigureOut">
              <a:rPr lang="en-AU" smtClean="0"/>
              <a:t>19/05/2023</a:t>
            </a:fld>
            <a:endParaRPr lang="en-AU"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AU"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D90FC58-AB18-4E52-A7EC-19D59E617219}" type="slidenum">
              <a:rPr lang="en-AU" smtClean="0"/>
              <a:t>‹#›</a:t>
            </a:fld>
            <a:endParaRPr lang="en-AU"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55606"/>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5/19/2023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517318"/>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cid:5FDFCE9D-6F8A-47FD-A642-FF8BE625E775" TargetMode="Externa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cid:5FDFCE9D-6F8A-47FD-A642-FF8BE625E775" TargetMode="Externa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cid:5FDFCE9D-6F8A-47FD-A642-FF8BE625E77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cid:5FDFCE9D-6F8A-47FD-A642-FF8BE625E775"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cid:5FDFCE9D-6F8A-47FD-A642-FF8BE625E775" TargetMode="External"/><Relationship Id="rId3" Type="http://schemas.openxmlformats.org/officeDocument/2006/relationships/hyperlink" Target="https://www.volunteeringvictoria.org.au/wp-content/uploads/2020/06/Volunteering-Program-Status-Snapshot.pdf" TargetMode="External"/><Relationship Id="rId7"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justiceconnect.org.au/" TargetMode="External"/><Relationship Id="rId4" Type="http://schemas.openxmlformats.org/officeDocument/2006/relationships/hyperlink" Target="https://www.volunteeringaustralia.org/wp-content/files_mf/1377052757VaGuidetotrainingvolunteerspartB.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cid:5FDFCE9D-6F8A-47FD-A642-FF8BE625E77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cid:5FDFCE9D-6F8A-47FD-A642-FF8BE625E775"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5FDFCE9D-6F8A-47FD-A642-FF8BE625E77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5FDFCE9D-6F8A-47FD-A642-FF8BE625E775"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cid:5FDFCE9D-6F8A-47FD-A642-FF8BE625E775" TargetMode="Externa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cid:5FDFCE9D-6F8A-47FD-A642-FF8BE625E7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75824FD-BCAE-418F-BAFC-2E6FB42F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D2846-E1DB-4B44-B327-DBABC13A5546}"/>
              </a:ext>
            </a:extLst>
          </p:cNvPr>
          <p:cNvSpPr>
            <a:spLocks noGrp="1"/>
          </p:cNvSpPr>
          <p:nvPr>
            <p:ph type="ctrTitle"/>
          </p:nvPr>
        </p:nvSpPr>
        <p:spPr>
          <a:xfrm>
            <a:off x="613611" y="685893"/>
            <a:ext cx="3935811" cy="2243574"/>
          </a:xfrm>
        </p:spPr>
        <p:txBody>
          <a:bodyPr anchor="b">
            <a:normAutofit/>
          </a:bodyPr>
          <a:lstStyle/>
          <a:p>
            <a:r>
              <a:rPr lang="en-US" sz="4800" b="1" dirty="0"/>
              <a:t>Volunteering Circle of Life</a:t>
            </a:r>
            <a:endParaRPr lang="en-AU" sz="4800" b="1" dirty="0"/>
          </a:p>
        </p:txBody>
      </p:sp>
      <p:sp>
        <p:nvSpPr>
          <p:cNvPr id="3" name="Subtitle 2">
            <a:extLst>
              <a:ext uri="{FF2B5EF4-FFF2-40B4-BE49-F238E27FC236}">
                <a16:creationId xmlns:a16="http://schemas.microsoft.com/office/drawing/2014/main" id="{8D5B9781-D781-4936-AC3D-0AD8B85C0F9C}"/>
              </a:ext>
            </a:extLst>
          </p:cNvPr>
          <p:cNvSpPr>
            <a:spLocks noGrp="1"/>
          </p:cNvSpPr>
          <p:nvPr>
            <p:ph type="subTitle" idx="1"/>
          </p:nvPr>
        </p:nvSpPr>
        <p:spPr>
          <a:xfrm>
            <a:off x="613611" y="3849540"/>
            <a:ext cx="3789056" cy="2754460"/>
          </a:xfrm>
        </p:spPr>
        <p:txBody>
          <a:bodyPr anchor="t">
            <a:normAutofit/>
          </a:bodyPr>
          <a:lstStyle/>
          <a:p>
            <a:pPr algn="ctr"/>
            <a:r>
              <a:rPr lang="en-AU" sz="2000" i="1" dirty="0"/>
              <a:t>Understanding the life cycle of volunteers to become an organisation of choice! </a:t>
            </a:r>
          </a:p>
        </p:txBody>
      </p:sp>
      <p:pic>
        <p:nvPicPr>
          <p:cNvPr id="4" name="Picture 3">
            <a:extLst>
              <a:ext uri="{FF2B5EF4-FFF2-40B4-BE49-F238E27FC236}">
                <a16:creationId xmlns:a16="http://schemas.microsoft.com/office/drawing/2014/main" id="{C8F20CE6-5E2D-B04C-D2DA-2E369BA67C28}"/>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33480" r="-2" b="17739"/>
          <a:stretch>
            <a:fillRect/>
          </a:stretch>
        </p:blipFill>
        <p:spPr bwMode="auto">
          <a:xfrm>
            <a:off x="4654984" y="10"/>
            <a:ext cx="7533742" cy="3674927"/>
          </a:xfrm>
          <a:prstGeom prst="rect">
            <a:avLst/>
          </a:prstGeom>
          <a:noFill/>
          <a:extLst>
            <a:ext uri="{53640926-AAD7-44D8-BBD7-CCE9431645EC}">
              <a14:shadowObscured xmlns:a14="http://schemas.microsoft.com/office/drawing/2010/main"/>
            </a:ext>
          </a:extLst>
        </p:spPr>
      </p:pic>
      <p:cxnSp>
        <p:nvCxnSpPr>
          <p:cNvPr id="42" name="Straight Connector 41">
            <a:extLst>
              <a:ext uri="{FF2B5EF4-FFF2-40B4-BE49-F238E27FC236}">
                <a16:creationId xmlns:a16="http://schemas.microsoft.com/office/drawing/2014/main" id="{E79D81F7-90E2-4E9A-A439-26B039B808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descr="Hands holding each other's wrists and interlinked to form a circle">
            <a:extLst>
              <a:ext uri="{FF2B5EF4-FFF2-40B4-BE49-F238E27FC236}">
                <a16:creationId xmlns:a16="http://schemas.microsoft.com/office/drawing/2014/main" id="{5F21E998-59DD-F3E1-AF7A-6851BAD71864}"/>
              </a:ext>
            </a:extLst>
          </p:cNvPr>
          <p:cNvPicPr>
            <a:picLocks noChangeAspect="1"/>
          </p:cNvPicPr>
          <p:nvPr/>
        </p:nvPicPr>
        <p:blipFill rotWithShape="1">
          <a:blip r:embed="rId5"/>
          <a:srcRect t="5160" r="-2" b="34796"/>
          <a:stretch/>
        </p:blipFill>
        <p:spPr>
          <a:xfrm>
            <a:off x="4654984" y="3839593"/>
            <a:ext cx="7533742" cy="3019382"/>
          </a:xfrm>
          <a:prstGeom prst="rect">
            <a:avLst/>
          </a:prstGeom>
        </p:spPr>
      </p:pic>
      <p:pic>
        <p:nvPicPr>
          <p:cNvPr id="5" name="Picture 2" descr="Mildura Council Logo - Cities Power Partnership">
            <a:extLst>
              <a:ext uri="{FF2B5EF4-FFF2-40B4-BE49-F238E27FC236}">
                <a16:creationId xmlns:a16="http://schemas.microsoft.com/office/drawing/2014/main" id="{2F7CB07A-DF6C-7444-1D44-1C105EBF20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4995333"/>
            <a:ext cx="4504267" cy="174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99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080B-E2BE-4F64-B551-104D9D70C9D6}"/>
              </a:ext>
            </a:extLst>
          </p:cNvPr>
          <p:cNvSpPr>
            <a:spLocks noGrp="1"/>
          </p:cNvSpPr>
          <p:nvPr>
            <p:ph type="title"/>
          </p:nvPr>
        </p:nvSpPr>
        <p:spPr>
          <a:xfrm>
            <a:off x="1024128" y="585216"/>
            <a:ext cx="6066818" cy="1499616"/>
          </a:xfrm>
          <a:ln>
            <a:solidFill>
              <a:srgbClr val="00B0F0"/>
            </a:solidFill>
          </a:ln>
        </p:spPr>
        <p:txBody>
          <a:bodyPr>
            <a:normAutofit/>
          </a:bodyPr>
          <a:lstStyle/>
          <a:p>
            <a:pPr algn="ctr"/>
            <a:r>
              <a:rPr lang="en-US" sz="3500" b="1" dirty="0"/>
              <a:t>Supervise and Support </a:t>
            </a:r>
            <a:endParaRPr lang="en-AU" sz="3500" b="1" dirty="0"/>
          </a:p>
        </p:txBody>
      </p:sp>
      <p:pic>
        <p:nvPicPr>
          <p:cNvPr id="4" name="Picture 3">
            <a:extLst>
              <a:ext uri="{FF2B5EF4-FFF2-40B4-BE49-F238E27FC236}">
                <a16:creationId xmlns:a16="http://schemas.microsoft.com/office/drawing/2014/main" id="{73A19F60-FA29-2678-5AED-46F6D586B619}"/>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14907" r="17438"/>
          <a:stretch>
            <a:fillRect/>
          </a:stretch>
        </p:blipFill>
        <p:spPr bwMode="auto">
          <a:xfrm>
            <a:off x="7552266" y="10"/>
            <a:ext cx="4639733" cy="6857990"/>
          </a:xfrm>
          <a:prstGeom prst="rect">
            <a:avLst/>
          </a:prstGeom>
          <a:noFill/>
          <a:extLst>
            <a:ext uri="{53640926-AAD7-44D8-BBD7-CCE9431645EC}">
              <a14:shadowObscured xmlns:a14="http://schemas.microsoft.com/office/drawing/2010/main"/>
            </a:ext>
          </a:extLst>
        </p:spPr>
      </p:pic>
      <p:graphicFrame>
        <p:nvGraphicFramePr>
          <p:cNvPr id="12" name="Content Placeholder 2">
            <a:extLst>
              <a:ext uri="{FF2B5EF4-FFF2-40B4-BE49-F238E27FC236}">
                <a16:creationId xmlns:a16="http://schemas.microsoft.com/office/drawing/2014/main" id="{220099F9-0CCA-5565-A579-09CBF3C00B49}"/>
              </a:ext>
            </a:extLst>
          </p:cNvPr>
          <p:cNvGraphicFramePr>
            <a:graphicFrameLocks noGrp="1"/>
          </p:cNvGraphicFramePr>
          <p:nvPr>
            <p:ph idx="1"/>
            <p:extLst>
              <p:ext uri="{D42A27DB-BD31-4B8C-83A1-F6EECF244321}">
                <p14:modId xmlns:p14="http://schemas.microsoft.com/office/powerpoint/2010/main" val="3432363065"/>
              </p:ext>
            </p:extLst>
          </p:nvPr>
        </p:nvGraphicFramePr>
        <p:xfrm>
          <a:off x="1024128" y="2286000"/>
          <a:ext cx="6066818" cy="4023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8437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4009-390E-4B8F-B664-C5CD4F16E1FE}"/>
              </a:ext>
            </a:extLst>
          </p:cNvPr>
          <p:cNvSpPr>
            <a:spLocks noGrp="1"/>
          </p:cNvSpPr>
          <p:nvPr>
            <p:ph type="title"/>
          </p:nvPr>
        </p:nvSpPr>
        <p:spPr>
          <a:xfrm>
            <a:off x="1024128" y="585216"/>
            <a:ext cx="6066818" cy="1499616"/>
          </a:xfrm>
          <a:ln>
            <a:solidFill>
              <a:srgbClr val="00B0F0"/>
            </a:solidFill>
          </a:ln>
        </p:spPr>
        <p:txBody>
          <a:bodyPr>
            <a:normAutofit/>
          </a:bodyPr>
          <a:lstStyle/>
          <a:p>
            <a:r>
              <a:rPr lang="en-US" dirty="0"/>
              <a:t>Reward and Recognition </a:t>
            </a:r>
            <a:endParaRPr lang="en-AU" dirty="0"/>
          </a:p>
        </p:txBody>
      </p:sp>
      <p:sp>
        <p:nvSpPr>
          <p:cNvPr id="3" name="Content Placeholder 2">
            <a:extLst>
              <a:ext uri="{FF2B5EF4-FFF2-40B4-BE49-F238E27FC236}">
                <a16:creationId xmlns:a16="http://schemas.microsoft.com/office/drawing/2014/main" id="{112673C6-D486-4684-96D7-A43658B03A2D}"/>
              </a:ext>
            </a:extLst>
          </p:cNvPr>
          <p:cNvSpPr>
            <a:spLocks noGrp="1"/>
          </p:cNvSpPr>
          <p:nvPr>
            <p:ph idx="1"/>
          </p:nvPr>
        </p:nvSpPr>
        <p:spPr>
          <a:xfrm>
            <a:off x="1024128" y="2286000"/>
            <a:ext cx="6066818" cy="4023360"/>
          </a:xfrm>
        </p:spPr>
        <p:txBody>
          <a:bodyPr>
            <a:normAutofit/>
          </a:bodyPr>
          <a:lstStyle/>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Thank volunteers regularly</a:t>
            </a:r>
          </a:p>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 Celebrate the achievements of your volunteers and volunteer programs </a:t>
            </a:r>
          </a:p>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Participate in International Volunteers Day</a:t>
            </a:r>
          </a:p>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Participate in National Volunteer Week </a:t>
            </a:r>
          </a:p>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Participate in National Student Volunteer Week</a:t>
            </a:r>
          </a:p>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Thank you cards, morning teas</a:t>
            </a:r>
            <a:endParaRPr lang="en-AU" sz="240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176879C7-99D6-9B7E-6DC9-ADA4D65C069C}"/>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14907" r="17438"/>
          <a:stretch>
            <a:fillRect/>
          </a:stretch>
        </p:blipFill>
        <p:spPr bwMode="auto">
          <a:xfrm>
            <a:off x="7552266" y="10"/>
            <a:ext cx="4639733" cy="685799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07101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8BD6-A890-4841-95E5-F5548D20EFB0}"/>
              </a:ext>
            </a:extLst>
          </p:cNvPr>
          <p:cNvSpPr>
            <a:spLocks noGrp="1"/>
          </p:cNvSpPr>
          <p:nvPr>
            <p:ph type="title"/>
          </p:nvPr>
        </p:nvSpPr>
        <p:spPr>
          <a:xfrm>
            <a:off x="778933" y="585216"/>
            <a:ext cx="4792134" cy="1499616"/>
          </a:xfrm>
          <a:ln>
            <a:solidFill>
              <a:srgbClr val="00B0F0"/>
            </a:solidFill>
          </a:ln>
        </p:spPr>
        <p:txBody>
          <a:bodyPr>
            <a:normAutofit/>
          </a:bodyPr>
          <a:lstStyle/>
          <a:p>
            <a:pPr algn="ctr"/>
            <a:r>
              <a:rPr lang="en-US" b="1" dirty="0"/>
              <a:t>Evaluation</a:t>
            </a:r>
            <a:endParaRPr lang="en-AU" b="1" dirty="0"/>
          </a:p>
        </p:txBody>
      </p:sp>
      <p:sp>
        <p:nvSpPr>
          <p:cNvPr id="3" name="Content Placeholder 2">
            <a:extLst>
              <a:ext uri="{FF2B5EF4-FFF2-40B4-BE49-F238E27FC236}">
                <a16:creationId xmlns:a16="http://schemas.microsoft.com/office/drawing/2014/main" id="{F4305037-BEBA-4A73-BE80-43F4899E32B1}"/>
              </a:ext>
            </a:extLst>
          </p:cNvPr>
          <p:cNvSpPr>
            <a:spLocks noGrp="1"/>
          </p:cNvSpPr>
          <p:nvPr>
            <p:ph idx="1"/>
          </p:nvPr>
        </p:nvSpPr>
        <p:spPr>
          <a:xfrm>
            <a:off x="1024128" y="2084832"/>
            <a:ext cx="5071872" cy="4133088"/>
          </a:xfrm>
        </p:spPr>
        <p:txBody>
          <a:bodyPr>
            <a:normAutofit/>
          </a:bodyPr>
          <a:lstStyle/>
          <a:p>
            <a:pPr marL="388620" indent="-342900">
              <a:buClr>
                <a:srgbClr val="FF3399"/>
              </a:buClr>
              <a:buFont typeface="Wingdings" panose="05000000000000000000" pitchFamily="2" charset="2"/>
              <a:buChar char="q"/>
            </a:pPr>
            <a:r>
              <a:rPr lang="en-US" sz="2000" dirty="0"/>
              <a:t> </a:t>
            </a:r>
            <a:r>
              <a:rPr lang="en-US" sz="2400" dirty="0">
                <a:latin typeface="Calibri Light" panose="020F0302020204030204" pitchFamily="34" charset="0"/>
                <a:cs typeface="Calibri Light" panose="020F0302020204030204" pitchFamily="34" charset="0"/>
              </a:rPr>
              <a:t>Evaluate and review your volunteer program</a:t>
            </a:r>
          </a:p>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 Review and revise your risk management plan </a:t>
            </a:r>
          </a:p>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 Update in accordance with all legislation including COVID Safe practices</a:t>
            </a:r>
          </a:p>
          <a:p>
            <a:pPr marL="388620" indent="-342900">
              <a:buClr>
                <a:srgbClr val="FF3399"/>
              </a:buClr>
              <a:buFont typeface="Wingdings" panose="05000000000000000000" pitchFamily="2" charset="2"/>
              <a:buChar char="q"/>
            </a:pPr>
            <a:r>
              <a:rPr lang="en-US" sz="2400" dirty="0">
                <a:latin typeface="Calibri Light" panose="020F0302020204030204" pitchFamily="34" charset="0"/>
                <a:cs typeface="Calibri Light" panose="020F0302020204030204" pitchFamily="34" charset="0"/>
              </a:rPr>
              <a:t>Review and adjust your existing policies and procedures</a:t>
            </a:r>
            <a:endParaRPr lang="en-AU" sz="2400" dirty="0">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7F1D6923-8A12-BCB3-4248-E75109A15164}"/>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15431" t="23247" r="15431" b="19839"/>
          <a:stretch>
            <a:fillRect/>
          </a:stretch>
        </p:blipFill>
        <p:spPr bwMode="auto">
          <a:xfrm>
            <a:off x="6736081" y="1183359"/>
            <a:ext cx="4815840" cy="4491282"/>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92113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2BEE1CB-0B12-4191-9342-8071749E7D37}"/>
              </a:ext>
            </a:extLst>
          </p:cNvPr>
          <p:cNvGraphicFramePr/>
          <p:nvPr>
            <p:extLst>
              <p:ext uri="{D42A27DB-BD31-4B8C-83A1-F6EECF244321}">
                <p14:modId xmlns:p14="http://schemas.microsoft.com/office/powerpoint/2010/main" val="1567112997"/>
              </p:ext>
            </p:extLst>
          </p:nvPr>
        </p:nvGraphicFramePr>
        <p:xfrm>
          <a:off x="1228725" y="466725"/>
          <a:ext cx="9734550" cy="592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540DC2E-D6A7-1298-0716-1ABA7CE136C6}"/>
              </a:ext>
            </a:extLst>
          </p:cNvPr>
          <p:cNvSpPr txBox="1"/>
          <p:nvPr/>
        </p:nvSpPr>
        <p:spPr>
          <a:xfrm>
            <a:off x="4647156" y="2630466"/>
            <a:ext cx="3018773" cy="954107"/>
          </a:xfrm>
          <a:prstGeom prst="rect">
            <a:avLst/>
          </a:prstGeom>
          <a:noFill/>
        </p:spPr>
        <p:txBody>
          <a:bodyPr wrap="square" rtlCol="0">
            <a:spAutoFit/>
          </a:bodyPr>
          <a:lstStyle/>
          <a:p>
            <a:pPr algn="ctr"/>
            <a:r>
              <a:rPr lang="en-US" sz="2800" b="1" dirty="0">
                <a:latin typeface="Amasis MT Pro Black" panose="02040A04050005020304" pitchFamily="18" charset="0"/>
                <a:cs typeface="Aharoni" panose="02010803020104030203" pitchFamily="2" charset="-79"/>
              </a:rPr>
              <a:t>Volunteering</a:t>
            </a:r>
          </a:p>
          <a:p>
            <a:pPr algn="ctr"/>
            <a:r>
              <a:rPr lang="en-US" sz="2800" b="1" dirty="0">
                <a:latin typeface="Amasis MT Pro Black" panose="02040A04050005020304" pitchFamily="18" charset="0"/>
                <a:cs typeface="Aharoni" panose="02010803020104030203" pitchFamily="2" charset="-79"/>
              </a:rPr>
              <a:t>Circle of Life</a:t>
            </a:r>
            <a:endParaRPr lang="en-AU" sz="2800" b="1" dirty="0">
              <a:latin typeface="Amasis MT Pro Black" panose="02040A04050005020304" pitchFamily="18" charset="0"/>
              <a:cs typeface="Aharoni" panose="02010803020104030203" pitchFamily="2" charset="-79"/>
            </a:endParaRPr>
          </a:p>
        </p:txBody>
      </p:sp>
    </p:spTree>
    <p:extLst>
      <p:ext uri="{BB962C8B-B14F-4D97-AF65-F5344CB8AC3E}">
        <p14:creationId xmlns:p14="http://schemas.microsoft.com/office/powerpoint/2010/main" val="17835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B2CF-C520-4F1F-B6C9-4649ECCA24BB}"/>
              </a:ext>
            </a:extLst>
          </p:cNvPr>
          <p:cNvSpPr>
            <a:spLocks noGrp="1"/>
          </p:cNvSpPr>
          <p:nvPr>
            <p:ph type="title"/>
          </p:nvPr>
        </p:nvSpPr>
        <p:spPr>
          <a:xfrm>
            <a:off x="1024128" y="585216"/>
            <a:ext cx="6066818" cy="1499616"/>
          </a:xfrm>
        </p:spPr>
        <p:txBody>
          <a:bodyPr>
            <a:normAutofit/>
          </a:bodyPr>
          <a:lstStyle/>
          <a:p>
            <a:r>
              <a:rPr lang="en-US" dirty="0"/>
              <a:t>Tools &amp; Resources </a:t>
            </a:r>
            <a:endParaRPr lang="en-AU" dirty="0"/>
          </a:p>
        </p:txBody>
      </p:sp>
      <p:sp>
        <p:nvSpPr>
          <p:cNvPr id="3" name="Content Placeholder 2">
            <a:extLst>
              <a:ext uri="{FF2B5EF4-FFF2-40B4-BE49-F238E27FC236}">
                <a16:creationId xmlns:a16="http://schemas.microsoft.com/office/drawing/2014/main" id="{066BA954-AB67-40D1-B1BE-11525591AAA3}"/>
              </a:ext>
            </a:extLst>
          </p:cNvPr>
          <p:cNvSpPr>
            <a:spLocks noGrp="1"/>
          </p:cNvSpPr>
          <p:nvPr>
            <p:ph idx="1"/>
          </p:nvPr>
        </p:nvSpPr>
        <p:spPr>
          <a:xfrm>
            <a:off x="703385" y="1842052"/>
            <a:ext cx="7132321" cy="4467308"/>
          </a:xfrm>
        </p:spPr>
        <p:txBody>
          <a:bodyPr>
            <a:normAutofit/>
          </a:bodyPr>
          <a:lstStyle/>
          <a:p>
            <a:pPr marL="0" indent="0">
              <a:buNone/>
            </a:pPr>
            <a:r>
              <a:rPr lang="en-US" b="1" dirty="0"/>
              <a:t>Use a volunteer program status snapshot checklist </a:t>
            </a:r>
          </a:p>
          <a:p>
            <a:pPr marL="0" indent="0">
              <a:buNone/>
            </a:pPr>
            <a:r>
              <a:rPr lang="en-AU" sz="20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https://www.volunteeringvictoria.org.au/wp-content/uploads/2020/06/Volunteering-Program-Status-Snapshot.pdf</a:t>
            </a:r>
            <a:endParaRPr lang="en-US" sz="2000" dirty="0"/>
          </a:p>
          <a:p>
            <a:pPr marL="0" indent="0">
              <a:buNone/>
            </a:pPr>
            <a:r>
              <a:rPr lang="en-US" b="1" dirty="0"/>
              <a:t>Individual volunteer program assessment checklist</a:t>
            </a:r>
          </a:p>
          <a:p>
            <a:pPr marL="0" indent="0">
              <a:buNone/>
            </a:pPr>
            <a:r>
              <a:rPr lang="en-US" sz="1800" dirty="0">
                <a:hlinkClick r:id="rId4">
                  <a:extLst>
                    <a:ext uri="{A12FA001-AC4F-418D-AE19-62706E023703}">
                      <ahyp:hlinkClr xmlns:ahyp="http://schemas.microsoft.com/office/drawing/2018/hyperlinkcolor" val="tx"/>
                    </a:ext>
                  </a:extLst>
                </a:hlinkClick>
              </a:rPr>
              <a:t>https://www.volunteeringaustralia.org/wp-content/files_mf/1377052757VaGuidetotrainingvolunteerspartB.pdf</a:t>
            </a:r>
            <a:r>
              <a:rPr lang="en-US" sz="1800" dirty="0"/>
              <a:t> </a:t>
            </a:r>
          </a:p>
          <a:p>
            <a:pPr marL="45720" indent="0">
              <a:buNone/>
            </a:pPr>
            <a:r>
              <a:rPr lang="en-AU" dirty="0"/>
              <a:t>Justice Connect: </a:t>
            </a:r>
          </a:p>
          <a:p>
            <a:pPr marL="45720" indent="0">
              <a:buNone/>
            </a:pPr>
            <a:r>
              <a:rPr lang="en-AU" dirty="0">
                <a:hlinkClick r:id="rId5">
                  <a:extLst>
                    <a:ext uri="{A12FA001-AC4F-418D-AE19-62706E023703}">
                      <ahyp:hlinkClr xmlns:ahyp="http://schemas.microsoft.com/office/drawing/2018/hyperlinkcolor" val="tx"/>
                    </a:ext>
                  </a:extLst>
                </a:hlinkClick>
              </a:rPr>
              <a:t>www.justiceconnect.org.au</a:t>
            </a:r>
            <a:r>
              <a:rPr lang="en-AU" dirty="0"/>
              <a:t> </a:t>
            </a:r>
          </a:p>
        </p:txBody>
      </p:sp>
      <p:pic>
        <p:nvPicPr>
          <p:cNvPr id="29" name="Picture 28" descr="Desk with stethoscope and computer keyboard">
            <a:extLst>
              <a:ext uri="{FF2B5EF4-FFF2-40B4-BE49-F238E27FC236}">
                <a16:creationId xmlns:a16="http://schemas.microsoft.com/office/drawing/2014/main" id="{8B32CEE7-5373-C1DD-780E-03F940850E8F}"/>
              </a:ext>
            </a:extLst>
          </p:cNvPr>
          <p:cNvPicPr>
            <a:picLocks noChangeAspect="1"/>
          </p:cNvPicPr>
          <p:nvPr/>
        </p:nvPicPr>
        <p:blipFill rotWithShape="1">
          <a:blip r:embed="rId6"/>
          <a:srcRect l="54841" r="-1" b="-1"/>
          <a:stretch/>
        </p:blipFill>
        <p:spPr>
          <a:xfrm>
            <a:off x="7552266" y="10"/>
            <a:ext cx="4639733" cy="6857990"/>
          </a:xfrm>
          <a:prstGeom prst="rect">
            <a:avLst/>
          </a:prstGeom>
        </p:spPr>
      </p:pic>
      <p:pic>
        <p:nvPicPr>
          <p:cNvPr id="4" name="Picture 3" descr="Logo, company name&#10;&#10;Description automatically generated">
            <a:extLst>
              <a:ext uri="{FF2B5EF4-FFF2-40B4-BE49-F238E27FC236}">
                <a16:creationId xmlns:a16="http://schemas.microsoft.com/office/drawing/2014/main" id="{124C92C0-6311-3601-36B8-06D9A8C8A068}"/>
              </a:ext>
            </a:extLst>
          </p:cNvPr>
          <p:cNvPicPr>
            <a:picLocks noChangeAspect="1"/>
          </p:cNvPicPr>
          <p:nvPr/>
        </p:nvPicPr>
        <p:blipFill rotWithShape="1">
          <a:blip r:embed="rId7" r:link="rId8">
            <a:extLst>
              <a:ext uri="{28A0092B-C50C-407E-A947-70E740481C1C}">
                <a14:useLocalDpi xmlns:a14="http://schemas.microsoft.com/office/drawing/2010/main" val="0"/>
              </a:ext>
            </a:extLst>
          </a:blip>
          <a:srcRect l="15431" t="23247" r="15431" b="19839"/>
          <a:stretch>
            <a:fillRect/>
          </a:stretch>
        </p:blipFill>
        <p:spPr bwMode="auto">
          <a:xfrm>
            <a:off x="6197406" y="5110163"/>
            <a:ext cx="1638300" cy="13481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127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44A7C0A-CC8D-47EE-BA1F-CAFD4EB44A2F}"/>
              </a:ext>
            </a:extLst>
          </p:cNvPr>
          <p:cNvSpPr>
            <a:spLocks noGrp="1"/>
          </p:cNvSpPr>
          <p:nvPr>
            <p:ph type="title"/>
          </p:nvPr>
        </p:nvSpPr>
        <p:spPr>
          <a:xfrm>
            <a:off x="762001" y="585215"/>
            <a:ext cx="4222952" cy="2172733"/>
          </a:xfrm>
        </p:spPr>
        <p:txBody>
          <a:bodyPr vert="horz" lIns="91440" tIns="45720" rIns="91440" bIns="45720" rtlCol="0">
            <a:normAutofit/>
          </a:bodyPr>
          <a:lstStyle/>
          <a:p>
            <a:pPr algn="ctr"/>
            <a:r>
              <a:rPr lang="en-US" sz="9600" spc="200" dirty="0">
                <a:solidFill>
                  <a:schemeClr val="tx1"/>
                </a:solidFill>
              </a:rPr>
              <a:t>Q &amp; A             </a:t>
            </a:r>
          </a:p>
        </p:txBody>
      </p:sp>
      <p:cxnSp>
        <p:nvCxnSpPr>
          <p:cNvPr id="35" name="Straight Connector 3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0" name="Content Placeholder 29">
            <a:extLst>
              <a:ext uri="{FF2B5EF4-FFF2-40B4-BE49-F238E27FC236}">
                <a16:creationId xmlns:a16="http://schemas.microsoft.com/office/drawing/2014/main" id="{02B844BF-594E-8748-D6B6-FFD3D1A66A09}"/>
              </a:ext>
            </a:extLst>
          </p:cNvPr>
          <p:cNvSpPr>
            <a:spLocks noGrp="1"/>
          </p:cNvSpPr>
          <p:nvPr>
            <p:ph sz="quarter" idx="13"/>
          </p:nvPr>
        </p:nvSpPr>
        <p:spPr>
          <a:xfrm>
            <a:off x="1024130" y="3023418"/>
            <a:ext cx="3120168" cy="3194501"/>
          </a:xfrm>
        </p:spPr>
        <p:txBody>
          <a:bodyPr>
            <a:normAutofit/>
          </a:bodyPr>
          <a:lstStyle/>
          <a:p>
            <a:endParaRPr lang="en-US" dirty="0">
              <a:solidFill>
                <a:srgbClr val="FFFFFF"/>
              </a:solidFill>
            </a:endParaRPr>
          </a:p>
          <a:p>
            <a:endParaRPr lang="en-US" dirty="0">
              <a:solidFill>
                <a:srgbClr val="FFFFFF"/>
              </a:solidFill>
            </a:endParaRPr>
          </a:p>
          <a:p>
            <a:pPr algn="ctr"/>
            <a:r>
              <a:rPr lang="en-US" sz="4000" dirty="0"/>
              <a:t>Break</a:t>
            </a:r>
          </a:p>
        </p:txBody>
      </p:sp>
      <p:pic>
        <p:nvPicPr>
          <p:cNvPr id="4" name="Content Placeholder 3" descr="Coffee">
            <a:extLst>
              <a:ext uri="{FF2B5EF4-FFF2-40B4-BE49-F238E27FC236}">
                <a16:creationId xmlns:a16="http://schemas.microsoft.com/office/drawing/2014/main" id="{EDD497EE-F259-FDF4-DA00-9F60D572E1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190516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45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83959A4-43C8-EDFA-0F9F-67AD484B94E1}"/>
              </a:ext>
            </a:extLst>
          </p:cNvPr>
          <p:cNvSpPr>
            <a:spLocks noGrp="1"/>
          </p:cNvSpPr>
          <p:nvPr>
            <p:ph type="title"/>
          </p:nvPr>
        </p:nvSpPr>
        <p:spPr>
          <a:xfrm>
            <a:off x="524256" y="4767072"/>
            <a:ext cx="6594189" cy="1625210"/>
          </a:xfrm>
          <a:scene3d>
            <a:camera prst="orthographicFront">
              <a:rot lat="0" lon="0" rev="0"/>
            </a:camera>
            <a:lightRig rig="balanced" dir="t">
              <a:rot lat="0" lon="0" rev="8700000"/>
            </a:lightRig>
          </a:scene3d>
        </p:spPr>
        <p:txBody>
          <a:bodyPr vert="horz" lIns="91440" tIns="45720" rIns="91440" bIns="45720" rtlCol="0" anchor="ctr">
            <a:normAutofit/>
          </a:bodyPr>
          <a:lstStyle/>
          <a:p>
            <a:pPr algn="r"/>
            <a:r>
              <a:rPr lang="en-US" b="1" dirty="0">
                <a:solidFill>
                  <a:srgbClr val="FFFFFF"/>
                </a:solidFill>
              </a:rPr>
              <a:t>DIVERSITY &amp; INCLUSIVITY  Matter</a:t>
            </a:r>
          </a:p>
        </p:txBody>
      </p:sp>
      <p:pic>
        <p:nvPicPr>
          <p:cNvPr id="7" name="Picture 4">
            <a:extLst>
              <a:ext uri="{FF2B5EF4-FFF2-40B4-BE49-F238E27FC236}">
                <a16:creationId xmlns:a16="http://schemas.microsoft.com/office/drawing/2014/main" id="{9708CD10-E016-3D1A-39F2-0EC880487A41}"/>
              </a:ext>
            </a:extLst>
          </p:cNvPr>
          <p:cNvPicPr>
            <a:picLocks noGrp="1" noChangeAspect="1"/>
          </p:cNvPicPr>
          <p:nvPr>
            <p:ph sz="half" idx="2"/>
          </p:nvPr>
        </p:nvPicPr>
        <p:blipFill rotWithShape="1">
          <a:blip r:embed="rId3"/>
          <a:srcRect r="1" b="12822"/>
          <a:stretch/>
        </p:blipFill>
        <p:spPr>
          <a:xfrm>
            <a:off x="327547" y="321733"/>
            <a:ext cx="7058306"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A3D5D436-F46F-8A8A-31A6-66A2ADAD0C6E}"/>
              </a:ext>
            </a:extLst>
          </p:cNvPr>
          <p:cNvSpPr>
            <a:spLocks noGrp="1"/>
          </p:cNvSpPr>
          <p:nvPr>
            <p:ph sz="half" idx="1"/>
          </p:nvPr>
        </p:nvSpPr>
        <p:spPr>
          <a:xfrm>
            <a:off x="7840133" y="524933"/>
            <a:ext cx="3691467" cy="5588000"/>
          </a:xfrm>
        </p:spPr>
        <p:txBody>
          <a:bodyPr vert="horz" lIns="45720" tIns="45720" rIns="45720" bIns="45720" rtlCol="0" anchor="ctr">
            <a:normAutofit/>
          </a:bodyPr>
          <a:lstStyle/>
          <a:p>
            <a:pPr>
              <a:buClr>
                <a:srgbClr val="FF3399"/>
              </a:buClr>
              <a:buFont typeface="Wingdings" panose="05000000000000000000" pitchFamily="2" charset="2"/>
              <a:buChar char="q"/>
            </a:pPr>
            <a:r>
              <a:rPr lang="en-US" b="1" dirty="0">
                <a:solidFill>
                  <a:srgbClr val="FFFFFF"/>
                </a:solidFill>
                <a:latin typeface="Arial Nova" panose="020B0504020202020204" pitchFamily="34" charset="0"/>
              </a:rPr>
              <a:t>You are delivering services to a diverse community. </a:t>
            </a:r>
          </a:p>
          <a:p>
            <a:pPr>
              <a:buClr>
                <a:srgbClr val="FF3399"/>
              </a:buClr>
              <a:buFont typeface="Wingdings" panose="05000000000000000000" pitchFamily="2" charset="2"/>
              <a:buChar char="q"/>
            </a:pPr>
            <a:r>
              <a:rPr lang="en-US" b="1" dirty="0">
                <a:solidFill>
                  <a:srgbClr val="FFFFFF"/>
                </a:solidFill>
                <a:latin typeface="Arial Nova" panose="020B0504020202020204" pitchFamily="34" charset="0"/>
              </a:rPr>
              <a:t>Your service users have the right to see themselves represented in the services they access. </a:t>
            </a:r>
          </a:p>
          <a:p>
            <a:pPr>
              <a:buClr>
                <a:srgbClr val="FF3399"/>
              </a:buClr>
              <a:buFont typeface="Wingdings" panose="05000000000000000000" pitchFamily="2" charset="2"/>
              <a:buChar char="q"/>
            </a:pPr>
            <a:r>
              <a:rPr lang="en-US" b="1" spc="298" dirty="0">
                <a:solidFill>
                  <a:srgbClr val="FFFFFF"/>
                </a:solidFill>
                <a:latin typeface="Arial Nova" panose="020B0504020202020204" pitchFamily="34" charset="0"/>
              </a:rPr>
              <a:t>Recruiting a diverse workforce (paid and volunteer) promotes the safe participation of marginalised groups in your community. </a:t>
            </a:r>
          </a:p>
        </p:txBody>
      </p:sp>
    </p:spTree>
    <p:extLst>
      <p:ext uri="{BB962C8B-B14F-4D97-AF65-F5344CB8AC3E}">
        <p14:creationId xmlns:p14="http://schemas.microsoft.com/office/powerpoint/2010/main" val="43460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8978-389E-0628-D994-75FBFE5AC045}"/>
              </a:ext>
            </a:extLst>
          </p:cNvPr>
          <p:cNvSpPr>
            <a:spLocks noGrp="1"/>
          </p:cNvSpPr>
          <p:nvPr>
            <p:ph type="title"/>
          </p:nvPr>
        </p:nvSpPr>
        <p:spPr/>
        <p:txBody>
          <a:bodyPr/>
          <a:lstStyle/>
          <a:p>
            <a:r>
              <a:rPr lang="en-AU" dirty="0"/>
              <a:t>Volunteering – Diversity &amp; inclusivity </a:t>
            </a:r>
          </a:p>
        </p:txBody>
      </p:sp>
      <p:sp>
        <p:nvSpPr>
          <p:cNvPr id="3" name="Content Placeholder 2">
            <a:extLst>
              <a:ext uri="{FF2B5EF4-FFF2-40B4-BE49-F238E27FC236}">
                <a16:creationId xmlns:a16="http://schemas.microsoft.com/office/drawing/2014/main" id="{740C7DBB-73F6-0500-E7CB-F3C80A9398C0}"/>
              </a:ext>
            </a:extLst>
          </p:cNvPr>
          <p:cNvSpPr>
            <a:spLocks noGrp="1"/>
          </p:cNvSpPr>
          <p:nvPr>
            <p:ph idx="1"/>
          </p:nvPr>
        </p:nvSpPr>
        <p:spPr/>
        <p:txBody>
          <a:bodyPr/>
          <a:lstStyle/>
          <a:p>
            <a:r>
              <a:rPr lang="en-US" sz="2400" b="1" spc="152" dirty="0">
                <a:latin typeface="Calibri Light" panose="020F0302020204030204" pitchFamily="34" charset="0"/>
                <a:cs typeface="Calibri Light" panose="020F0302020204030204" pitchFamily="34" charset="0"/>
              </a:rPr>
              <a:t>Recruiting</a:t>
            </a:r>
          </a:p>
          <a:p>
            <a:r>
              <a:rPr lang="en-US" sz="2400" b="1" spc="152" dirty="0">
                <a:latin typeface="Calibri Light" panose="020F0302020204030204" pitchFamily="34" charset="0"/>
                <a:cs typeface="Calibri Light" panose="020F0302020204030204" pitchFamily="34" charset="0"/>
              </a:rPr>
              <a:t>&amp; On-boarding </a:t>
            </a:r>
          </a:p>
          <a:p>
            <a:r>
              <a:rPr lang="en-US" sz="2400" b="1" spc="152" dirty="0">
                <a:latin typeface="Calibri Light" panose="020F0302020204030204" pitchFamily="34" charset="0"/>
                <a:cs typeface="Calibri Light" panose="020F0302020204030204" pitchFamily="34" charset="0"/>
              </a:rPr>
              <a:t>Volunteers from</a:t>
            </a:r>
          </a:p>
          <a:p>
            <a:r>
              <a:rPr lang="en-US" sz="2400" b="1" spc="152" dirty="0">
                <a:latin typeface="Calibri Light" panose="020F0302020204030204" pitchFamily="34" charset="0"/>
                <a:cs typeface="Calibri Light" panose="020F0302020204030204" pitchFamily="34" charset="0"/>
              </a:rPr>
              <a:t>CALD communities  </a:t>
            </a:r>
          </a:p>
          <a:p>
            <a:endParaRPr lang="en-AU" dirty="0"/>
          </a:p>
        </p:txBody>
      </p:sp>
      <p:pic>
        <p:nvPicPr>
          <p:cNvPr id="4" name="Picture 4">
            <a:extLst>
              <a:ext uri="{FF2B5EF4-FFF2-40B4-BE49-F238E27FC236}">
                <a16:creationId xmlns:a16="http://schemas.microsoft.com/office/drawing/2014/main" id="{A070D74F-6D1C-CE5A-8850-1799FBCB69C0}"/>
              </a:ext>
            </a:extLst>
          </p:cNvPr>
          <p:cNvPicPr>
            <a:picLocks noChangeAspect="1"/>
          </p:cNvPicPr>
          <p:nvPr/>
        </p:nvPicPr>
        <p:blipFill>
          <a:blip r:embed="rId3"/>
          <a:srcRect/>
          <a:stretch>
            <a:fillRect/>
          </a:stretch>
        </p:blipFill>
        <p:spPr>
          <a:xfrm>
            <a:off x="4880194" y="2592670"/>
            <a:ext cx="5677192" cy="3782429"/>
          </a:xfrm>
          <a:prstGeom prst="rect">
            <a:avLst/>
          </a:prstGeom>
        </p:spPr>
      </p:pic>
    </p:spTree>
    <p:extLst>
      <p:ext uri="{BB962C8B-B14F-4D97-AF65-F5344CB8AC3E}">
        <p14:creationId xmlns:p14="http://schemas.microsoft.com/office/powerpoint/2010/main" val="220523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D29A51-6F7D-B9F2-5E45-337B1E7F44C5}"/>
              </a:ext>
            </a:extLst>
          </p:cNvPr>
          <p:cNvSpPr>
            <a:spLocks noGrp="1"/>
          </p:cNvSpPr>
          <p:nvPr>
            <p:ph type="title"/>
          </p:nvPr>
        </p:nvSpPr>
        <p:spPr/>
        <p:txBody>
          <a:bodyPr/>
          <a:lstStyle/>
          <a:p>
            <a:r>
              <a:rPr lang="en-AU" dirty="0"/>
              <a:t>Volunteering – Diversity &amp; inclusivity </a:t>
            </a:r>
          </a:p>
        </p:txBody>
      </p:sp>
      <p:sp>
        <p:nvSpPr>
          <p:cNvPr id="6" name="Content Placeholder 5">
            <a:extLst>
              <a:ext uri="{FF2B5EF4-FFF2-40B4-BE49-F238E27FC236}">
                <a16:creationId xmlns:a16="http://schemas.microsoft.com/office/drawing/2014/main" id="{FBAC1412-07B4-9357-706B-85C4215C8BD8}"/>
              </a:ext>
            </a:extLst>
          </p:cNvPr>
          <p:cNvSpPr>
            <a:spLocks noGrp="1"/>
          </p:cNvSpPr>
          <p:nvPr>
            <p:ph sz="half" idx="2"/>
          </p:nvPr>
        </p:nvSpPr>
        <p:spPr>
          <a:xfrm>
            <a:off x="6688666" y="3105150"/>
            <a:ext cx="4398434" cy="3204210"/>
          </a:xfrm>
        </p:spPr>
        <p:txBody>
          <a:bodyPr/>
          <a:lstStyle/>
          <a:p>
            <a:pPr indent="0">
              <a:lnSpc>
                <a:spcPct val="150000"/>
              </a:lnSpc>
              <a:spcAft>
                <a:spcPts val="0"/>
              </a:spcAft>
            </a:pPr>
            <a:r>
              <a:rPr lang="en-US" sz="2400" b="1" spc="152" dirty="0">
                <a:latin typeface="Calibri Light" panose="020F0302020204030204" pitchFamily="34" charset="0"/>
                <a:cs typeface="Calibri Light" panose="020F0302020204030204" pitchFamily="34" charset="0"/>
              </a:rPr>
              <a:t>Recruiting and On-boarding </a:t>
            </a:r>
          </a:p>
          <a:p>
            <a:pPr indent="0">
              <a:lnSpc>
                <a:spcPct val="150000"/>
              </a:lnSpc>
              <a:spcAft>
                <a:spcPts val="0"/>
              </a:spcAft>
            </a:pPr>
            <a:r>
              <a:rPr lang="en-US" sz="2400" b="1" spc="152" dirty="0">
                <a:latin typeface="Calibri Light" panose="020F0302020204030204" pitchFamily="34" charset="0"/>
                <a:cs typeface="Calibri Light" panose="020F0302020204030204" pitchFamily="34" charset="0"/>
              </a:rPr>
              <a:t>Volunteers who identify as having a  Disability   </a:t>
            </a:r>
          </a:p>
          <a:p>
            <a:endParaRPr lang="en-AU" dirty="0"/>
          </a:p>
        </p:txBody>
      </p:sp>
      <p:pic>
        <p:nvPicPr>
          <p:cNvPr id="7" name="Picture 4">
            <a:extLst>
              <a:ext uri="{FF2B5EF4-FFF2-40B4-BE49-F238E27FC236}">
                <a16:creationId xmlns:a16="http://schemas.microsoft.com/office/drawing/2014/main" id="{E20E7971-98B8-3D6A-F48A-2F11F8DDCD14}"/>
              </a:ext>
            </a:extLst>
          </p:cNvPr>
          <p:cNvPicPr>
            <a:picLocks noGrp="1" noChangeAspect="1"/>
          </p:cNvPicPr>
          <p:nvPr>
            <p:ph sz="half" idx="1"/>
          </p:nvPr>
        </p:nvPicPr>
        <p:blipFill>
          <a:blip r:embed="rId3"/>
          <a:srcRect/>
          <a:stretch>
            <a:fillRect/>
          </a:stretch>
        </p:blipFill>
        <p:spPr>
          <a:xfrm>
            <a:off x="1023938" y="2421468"/>
            <a:ext cx="5190268" cy="3461232"/>
          </a:xfrm>
          <a:prstGeom prst="rect">
            <a:avLst/>
          </a:prstGeom>
        </p:spPr>
      </p:pic>
    </p:spTree>
    <p:extLst>
      <p:ext uri="{BB962C8B-B14F-4D97-AF65-F5344CB8AC3E}">
        <p14:creationId xmlns:p14="http://schemas.microsoft.com/office/powerpoint/2010/main" val="59534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57FC2B-BFEC-5F1F-85C4-A6D38C8127A4}"/>
              </a:ext>
            </a:extLst>
          </p:cNvPr>
          <p:cNvSpPr>
            <a:spLocks noGrp="1"/>
          </p:cNvSpPr>
          <p:nvPr>
            <p:ph type="title"/>
          </p:nvPr>
        </p:nvSpPr>
        <p:spPr>
          <a:xfrm>
            <a:off x="1024128" y="585216"/>
            <a:ext cx="6824132" cy="1499616"/>
          </a:xfrm>
        </p:spPr>
        <p:txBody>
          <a:bodyPr>
            <a:normAutofit/>
          </a:bodyPr>
          <a:lstStyle/>
          <a:p>
            <a:r>
              <a:rPr lang="en-AU" dirty="0"/>
              <a:t>Volunteering-</a:t>
            </a:r>
            <a:br>
              <a:rPr lang="en-AU" dirty="0"/>
            </a:br>
            <a:r>
              <a:rPr lang="en-AU" dirty="0"/>
              <a:t>Diversity &amp; inclusivity</a:t>
            </a:r>
          </a:p>
        </p:txBody>
      </p:sp>
      <p:sp>
        <p:nvSpPr>
          <p:cNvPr id="6" name="Content Placeholder 5">
            <a:extLst>
              <a:ext uri="{FF2B5EF4-FFF2-40B4-BE49-F238E27FC236}">
                <a16:creationId xmlns:a16="http://schemas.microsoft.com/office/drawing/2014/main" id="{014532D5-F680-8D78-1498-5F10B1CBA4E8}"/>
              </a:ext>
            </a:extLst>
          </p:cNvPr>
          <p:cNvSpPr>
            <a:spLocks noGrp="1"/>
          </p:cNvSpPr>
          <p:nvPr>
            <p:ph idx="1"/>
          </p:nvPr>
        </p:nvSpPr>
        <p:spPr>
          <a:xfrm>
            <a:off x="795867" y="2065866"/>
            <a:ext cx="6824133" cy="4243493"/>
          </a:xfrm>
        </p:spPr>
        <p:txBody>
          <a:bodyPr>
            <a:normAutofit/>
          </a:bodyPr>
          <a:lstStyle/>
          <a:p>
            <a:pPr marL="601979" lvl="1" indent="-342900">
              <a:buClr>
                <a:srgbClr val="FF3399"/>
              </a:buClr>
              <a:buFont typeface="Wingdings" panose="05000000000000000000" pitchFamily="2" charset="2"/>
              <a:buChar char="q"/>
            </a:pPr>
            <a:r>
              <a:rPr lang="en-US" spc="182" dirty="0">
                <a:latin typeface="Glacial Indifference"/>
              </a:rPr>
              <a:t>Create a Diversity &amp; Inclusivity Action plan in collaboration with volunteers with lived experience. </a:t>
            </a:r>
          </a:p>
          <a:p>
            <a:pPr marL="601979" lvl="1" indent="-342900">
              <a:buClr>
                <a:srgbClr val="FF3399"/>
              </a:buClr>
              <a:buFont typeface="Wingdings" panose="05000000000000000000" pitchFamily="2" charset="2"/>
              <a:buChar char="q"/>
            </a:pPr>
            <a:r>
              <a:rPr lang="en-US" spc="182" dirty="0">
                <a:latin typeface="Glacial Indifference"/>
              </a:rPr>
              <a:t>Consider where you can be flexible with role positions.</a:t>
            </a:r>
          </a:p>
          <a:p>
            <a:pPr marL="601979" lvl="1" indent="-342900">
              <a:buClr>
                <a:srgbClr val="FF3399"/>
              </a:buClr>
              <a:buFont typeface="Wingdings" panose="05000000000000000000" pitchFamily="2" charset="2"/>
              <a:buChar char="q"/>
            </a:pPr>
            <a:r>
              <a:rPr lang="en-US" spc="182" dirty="0">
                <a:latin typeface="Glacial Indifference"/>
              </a:rPr>
              <a:t>Encourage involvement of Support workers-consider training be provided to volunteer, support worker and staff members</a:t>
            </a:r>
          </a:p>
          <a:p>
            <a:pPr marL="601979" lvl="1" indent="-342900">
              <a:buClr>
                <a:srgbClr val="FF3399"/>
              </a:buClr>
              <a:buFont typeface="Wingdings" panose="05000000000000000000" pitchFamily="2" charset="2"/>
              <a:buChar char="q"/>
            </a:pPr>
            <a:r>
              <a:rPr lang="en-US" spc="182" dirty="0">
                <a:latin typeface="Glacial Indifference"/>
              </a:rPr>
              <a:t>Don't make assumptions about abilities. </a:t>
            </a:r>
          </a:p>
          <a:p>
            <a:pPr marL="601979" lvl="1" indent="-342900">
              <a:buClr>
                <a:srgbClr val="FF3399"/>
              </a:buClr>
              <a:buFont typeface="Wingdings" panose="05000000000000000000" pitchFamily="2" charset="2"/>
              <a:buChar char="q"/>
            </a:pPr>
            <a:r>
              <a:rPr lang="en-US" spc="182" dirty="0">
                <a:latin typeface="Glacial Indifference"/>
              </a:rPr>
              <a:t>Provide variety in roles. </a:t>
            </a:r>
          </a:p>
          <a:p>
            <a:pPr marL="601979" lvl="1" indent="-342900">
              <a:buClr>
                <a:srgbClr val="FF3399"/>
              </a:buClr>
              <a:buFont typeface="Wingdings" panose="05000000000000000000" pitchFamily="2" charset="2"/>
              <a:buChar char="q"/>
            </a:pPr>
            <a:r>
              <a:rPr lang="en-US" spc="182" dirty="0">
                <a:latin typeface="Glacial Indifference"/>
              </a:rPr>
              <a:t>Use a blend of advertising media and consider whether information is accessible via advertising platforms. </a:t>
            </a:r>
          </a:p>
          <a:p>
            <a:endParaRPr lang="en-AU" dirty="0"/>
          </a:p>
        </p:txBody>
      </p:sp>
      <p:pic>
        <p:nvPicPr>
          <p:cNvPr id="9" name="Picture 8" descr="Large skydiving group mid-air">
            <a:extLst>
              <a:ext uri="{FF2B5EF4-FFF2-40B4-BE49-F238E27FC236}">
                <a16:creationId xmlns:a16="http://schemas.microsoft.com/office/drawing/2014/main" id="{E3089C7D-D787-7D0F-160A-48C3465AA7B8}"/>
              </a:ext>
            </a:extLst>
          </p:cNvPr>
          <p:cNvPicPr>
            <a:picLocks noChangeAspect="1"/>
          </p:cNvPicPr>
          <p:nvPr/>
        </p:nvPicPr>
        <p:blipFill rotWithShape="1">
          <a:blip r:embed="rId3"/>
          <a:srcRect l="28089" r="26921"/>
          <a:stretch/>
        </p:blipFill>
        <p:spPr>
          <a:xfrm>
            <a:off x="7941733" y="10"/>
            <a:ext cx="4250266" cy="6857990"/>
          </a:xfrm>
          <a:prstGeom prst="rect">
            <a:avLst/>
          </a:prstGeom>
        </p:spPr>
      </p:pic>
    </p:spTree>
    <p:extLst>
      <p:ext uri="{BB962C8B-B14F-4D97-AF65-F5344CB8AC3E}">
        <p14:creationId xmlns:p14="http://schemas.microsoft.com/office/powerpoint/2010/main" val="398012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3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E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230702-1909-4FAA-9EF0-344F8C436045}"/>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Plan and design </a:t>
            </a:r>
            <a:endParaRPr lang="en-AU" dirty="0">
              <a:solidFill>
                <a:srgbClr val="FFFFFF"/>
              </a:solidFill>
            </a:endParaRPr>
          </a:p>
        </p:txBody>
      </p:sp>
      <p:pic>
        <p:nvPicPr>
          <p:cNvPr id="4" name="Picture 3">
            <a:extLst>
              <a:ext uri="{FF2B5EF4-FFF2-40B4-BE49-F238E27FC236}">
                <a16:creationId xmlns:a16="http://schemas.microsoft.com/office/drawing/2014/main" id="{BC8476D2-907B-0D2B-8FFF-7B0CE61AB225}"/>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28773" r="1" b="13036"/>
          <a:stretch>
            <a:fillRect/>
          </a:stretch>
        </p:blipFill>
        <p:spPr bwMode="auto">
          <a:xfrm>
            <a:off x="327547" y="321733"/>
            <a:ext cx="7058306" cy="4107392"/>
          </a:xfrm>
          <a:prstGeom prst="rect">
            <a:avLst/>
          </a:prstGeom>
          <a:noFill/>
          <a:extLst>
            <a:ext uri="{53640926-AAD7-44D8-BBD7-CCE9431645EC}">
              <a14:shadowObscured xmlns:a14="http://schemas.microsoft.com/office/drawing/2010/main"/>
            </a:ext>
          </a:extLst>
        </p:spPr>
      </p:pic>
      <p:sp>
        <p:nvSpPr>
          <p:cNvPr id="34" name="Rectangle 3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B9D408-3BE0-4CD1-82A3-BA142BC162A0}"/>
              </a:ext>
            </a:extLst>
          </p:cNvPr>
          <p:cNvSpPr>
            <a:spLocks noGrp="1"/>
          </p:cNvSpPr>
          <p:nvPr>
            <p:ph idx="1"/>
          </p:nvPr>
        </p:nvSpPr>
        <p:spPr>
          <a:xfrm>
            <a:off x="8029319" y="778933"/>
            <a:ext cx="3400681" cy="5384800"/>
          </a:xfrm>
        </p:spPr>
        <p:txBody>
          <a:bodyPr anchor="ctr">
            <a:normAutofit/>
          </a:bodyPr>
          <a:lstStyle/>
          <a:p>
            <a:pPr marL="0" indent="0" algn="ctr">
              <a:buNone/>
            </a:pPr>
            <a:r>
              <a:rPr lang="en-US" sz="1800" b="1" dirty="0">
                <a:solidFill>
                  <a:srgbClr val="FFFFFF"/>
                </a:solidFill>
                <a:latin typeface="Calibri Light" panose="020F0302020204030204" pitchFamily="34" charset="0"/>
                <a:cs typeface="Calibri Light" panose="020F0302020204030204" pitchFamily="34" charset="0"/>
              </a:rPr>
              <a:t>Review, plan and design your volunteer program </a:t>
            </a:r>
          </a:p>
          <a:p>
            <a:pPr marL="0" indent="0">
              <a:buNone/>
            </a:pPr>
            <a:r>
              <a:rPr lang="en-US" sz="1800" b="1" dirty="0">
                <a:solidFill>
                  <a:srgbClr val="FFFFFF"/>
                </a:solidFill>
                <a:latin typeface="Calibri Light" panose="020F0302020204030204" pitchFamily="34" charset="0"/>
                <a:cs typeface="Calibri Light" panose="020F0302020204030204" pitchFamily="34" charset="0"/>
              </a:rPr>
              <a:t>Determine your priorities – which programs are most important to commence first? </a:t>
            </a:r>
          </a:p>
          <a:p>
            <a:pPr marL="0" indent="0">
              <a:buNone/>
            </a:pPr>
            <a:r>
              <a:rPr lang="en-US" sz="1800" b="1" dirty="0">
                <a:solidFill>
                  <a:srgbClr val="FFFFFF"/>
                </a:solidFill>
                <a:latin typeface="Calibri Light" panose="020F0302020204030204" pitchFamily="34" charset="0"/>
                <a:cs typeface="Calibri Light" panose="020F0302020204030204" pitchFamily="34" charset="0"/>
              </a:rPr>
              <a:t>By conducting a needs analysis you will identify skills &amp; knowledge required to deliver successful programs</a:t>
            </a:r>
          </a:p>
          <a:p>
            <a:pPr marL="0" indent="0">
              <a:buNone/>
            </a:pPr>
            <a:r>
              <a:rPr lang="en-US" sz="1800" b="1" dirty="0">
                <a:solidFill>
                  <a:srgbClr val="FFFFFF"/>
                </a:solidFill>
                <a:latin typeface="Calibri Light" panose="020F0302020204030204" pitchFamily="34" charset="0"/>
                <a:cs typeface="Calibri Light" panose="020F0302020204030204" pitchFamily="34" charset="0"/>
              </a:rPr>
              <a:t>Create new and innovative ways to carry out volunteer programs</a:t>
            </a:r>
          </a:p>
          <a:p>
            <a:pPr marL="0" indent="0">
              <a:buNone/>
            </a:pPr>
            <a:r>
              <a:rPr lang="en-US" sz="1800" b="1" dirty="0">
                <a:solidFill>
                  <a:srgbClr val="FFFFFF"/>
                </a:solidFill>
                <a:latin typeface="Calibri Light" panose="020F0302020204030204" pitchFamily="34" charset="0"/>
                <a:cs typeface="Calibri Light" panose="020F0302020204030204" pitchFamily="34" charset="0"/>
              </a:rPr>
              <a:t>Digital Volunteering Opportunities </a:t>
            </a:r>
          </a:p>
          <a:p>
            <a:pPr marL="0" indent="0">
              <a:buNone/>
            </a:pPr>
            <a:r>
              <a:rPr lang="en-US" sz="1800" b="1" dirty="0">
                <a:solidFill>
                  <a:srgbClr val="FFFFFF"/>
                </a:solidFill>
                <a:latin typeface="Calibri Light" panose="020F0302020204030204" pitchFamily="34" charset="0"/>
                <a:cs typeface="Calibri Light" panose="020F0302020204030204" pitchFamily="34" charset="0"/>
              </a:rPr>
              <a:t>Projects for students, people with disabilities, newly arrived migrants </a:t>
            </a:r>
          </a:p>
          <a:p>
            <a:pPr marL="0" indent="0">
              <a:buNone/>
            </a:pPr>
            <a:endParaRPr lang="en-AU" sz="1500" dirty="0">
              <a:solidFill>
                <a:srgbClr val="FFFFFF"/>
              </a:solidFill>
            </a:endParaRPr>
          </a:p>
        </p:txBody>
      </p:sp>
    </p:spTree>
    <p:extLst>
      <p:ext uri="{BB962C8B-B14F-4D97-AF65-F5344CB8AC3E}">
        <p14:creationId xmlns:p14="http://schemas.microsoft.com/office/powerpoint/2010/main" val="68070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E95F-A106-1A54-B1E5-F5A7CB15F98D}"/>
              </a:ext>
            </a:extLst>
          </p:cNvPr>
          <p:cNvSpPr>
            <a:spLocks noGrp="1"/>
          </p:cNvSpPr>
          <p:nvPr>
            <p:ph type="title"/>
          </p:nvPr>
        </p:nvSpPr>
        <p:spPr>
          <a:xfrm>
            <a:off x="1024128" y="585216"/>
            <a:ext cx="6066818" cy="1499616"/>
          </a:xfrm>
        </p:spPr>
        <p:txBody>
          <a:bodyPr>
            <a:normAutofit/>
          </a:bodyPr>
          <a:lstStyle/>
          <a:p>
            <a:r>
              <a:rPr lang="en-AU" dirty="0"/>
              <a:t>Best practice approaches</a:t>
            </a:r>
          </a:p>
        </p:txBody>
      </p:sp>
      <p:sp>
        <p:nvSpPr>
          <p:cNvPr id="3" name="Content Placeholder 2">
            <a:extLst>
              <a:ext uri="{FF2B5EF4-FFF2-40B4-BE49-F238E27FC236}">
                <a16:creationId xmlns:a16="http://schemas.microsoft.com/office/drawing/2014/main" id="{C9598B69-66A2-2CB4-D8A0-BEC35F97FA34}"/>
              </a:ext>
            </a:extLst>
          </p:cNvPr>
          <p:cNvSpPr>
            <a:spLocks noGrp="1"/>
          </p:cNvSpPr>
          <p:nvPr>
            <p:ph idx="1"/>
          </p:nvPr>
        </p:nvSpPr>
        <p:spPr>
          <a:xfrm>
            <a:off x="1024128" y="2286000"/>
            <a:ext cx="6066818" cy="4023360"/>
          </a:xfrm>
        </p:spPr>
        <p:txBody>
          <a:bodyPr>
            <a:normAutofit/>
          </a:bodyPr>
          <a:lstStyle/>
          <a:p>
            <a:r>
              <a:rPr lang="en-US" sz="2000" dirty="0"/>
              <a:t>Consider: </a:t>
            </a:r>
          </a:p>
          <a:p>
            <a:pPr>
              <a:buClr>
                <a:srgbClr val="FF3399"/>
              </a:buClr>
              <a:buFont typeface="Wingdings" panose="05000000000000000000" pitchFamily="2" charset="2"/>
              <a:buChar char="q"/>
            </a:pPr>
            <a:r>
              <a:rPr lang="en-US" sz="2000" dirty="0"/>
              <a:t>Do we indicate that we are welcoming of people from diverse backgrounds and abilities.  It is important not to be tokenistic but including an affirmative or welcoming statement in your position description will likely welcome a greater pool of talent.  Language choice is critical. </a:t>
            </a:r>
          </a:p>
          <a:p>
            <a:pPr>
              <a:buClr>
                <a:srgbClr val="FF3399"/>
              </a:buClr>
              <a:buFont typeface="Wingdings" panose="05000000000000000000" pitchFamily="2" charset="2"/>
              <a:buChar char="q"/>
            </a:pPr>
            <a:r>
              <a:rPr lang="en-US" sz="2000" dirty="0"/>
              <a:t>Promote your volunteer roles through disability or migrant support services to reach a wider pool of people.</a:t>
            </a:r>
          </a:p>
          <a:p>
            <a:pPr>
              <a:buClr>
                <a:srgbClr val="FF3399"/>
              </a:buClr>
              <a:buFont typeface="Wingdings" panose="05000000000000000000" pitchFamily="2" charset="2"/>
              <a:buChar char="q"/>
            </a:pPr>
            <a:r>
              <a:rPr lang="en-US" sz="2000" dirty="0"/>
              <a:t> Using a blend of advertising media is important to ensure that all people an access your volunteer opportunities. </a:t>
            </a:r>
          </a:p>
          <a:p>
            <a:endParaRPr lang="en-US" sz="2000" dirty="0"/>
          </a:p>
          <a:p>
            <a:endParaRPr lang="en-AU" sz="2000" dirty="0"/>
          </a:p>
        </p:txBody>
      </p:sp>
      <p:pic>
        <p:nvPicPr>
          <p:cNvPr id="5" name="Picture 4" descr="Puzzle pieces">
            <a:extLst>
              <a:ext uri="{FF2B5EF4-FFF2-40B4-BE49-F238E27FC236}">
                <a16:creationId xmlns:a16="http://schemas.microsoft.com/office/drawing/2014/main" id="{20E48634-34D1-1D63-8F71-E0245F103B4E}"/>
              </a:ext>
            </a:extLst>
          </p:cNvPr>
          <p:cNvPicPr>
            <a:picLocks noChangeAspect="1"/>
          </p:cNvPicPr>
          <p:nvPr/>
        </p:nvPicPr>
        <p:blipFill rotWithShape="1">
          <a:blip r:embed="rId3"/>
          <a:srcRect l="31314" r="23696"/>
          <a:stretch/>
        </p:blipFill>
        <p:spPr>
          <a:xfrm>
            <a:off x="7552266" y="10"/>
            <a:ext cx="4639733" cy="6857990"/>
          </a:xfrm>
          <a:prstGeom prst="rect">
            <a:avLst/>
          </a:prstGeom>
        </p:spPr>
      </p:pic>
    </p:spTree>
    <p:extLst>
      <p:ext uri="{BB962C8B-B14F-4D97-AF65-F5344CB8AC3E}">
        <p14:creationId xmlns:p14="http://schemas.microsoft.com/office/powerpoint/2010/main" val="102032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C30BD-E43B-58BB-CA2B-0F55EC9D3DBB}"/>
              </a:ext>
            </a:extLst>
          </p:cNvPr>
          <p:cNvSpPr>
            <a:spLocks noGrp="1"/>
          </p:cNvSpPr>
          <p:nvPr>
            <p:ph type="title"/>
          </p:nvPr>
        </p:nvSpPr>
        <p:spPr>
          <a:xfrm>
            <a:off x="1024128" y="585216"/>
            <a:ext cx="8018272" cy="1499616"/>
          </a:xfrm>
        </p:spPr>
        <p:txBody>
          <a:bodyPr>
            <a:normAutofit/>
          </a:bodyPr>
          <a:lstStyle/>
          <a:p>
            <a:r>
              <a:rPr lang="en-AU" dirty="0"/>
              <a:t>Guiding Principles</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70DB25-453D-6CEF-1C29-589781097716}"/>
              </a:ext>
            </a:extLst>
          </p:cNvPr>
          <p:cNvSpPr>
            <a:spLocks noGrp="1"/>
          </p:cNvSpPr>
          <p:nvPr>
            <p:ph idx="1"/>
          </p:nvPr>
        </p:nvSpPr>
        <p:spPr>
          <a:xfrm>
            <a:off x="1024128" y="2286000"/>
            <a:ext cx="8018271" cy="4023360"/>
          </a:xfrm>
        </p:spPr>
        <p:txBody>
          <a:bodyPr>
            <a:normAutofit/>
          </a:bodyPr>
          <a:lstStyle/>
          <a:p>
            <a:pPr marL="0" indent="0">
              <a:buClr>
                <a:srgbClr val="FF3399"/>
              </a:buClr>
              <a:buNone/>
            </a:pPr>
            <a:r>
              <a:rPr lang="en-US">
                <a:latin typeface="Calibri Light" panose="020F0302020204030204" pitchFamily="34" charset="0"/>
                <a:cs typeface="Calibri Light" panose="020F0302020204030204" pitchFamily="34" charset="0"/>
              </a:rPr>
              <a:t>Australian Network on Disability  has 3 guiding principles which may be of assistance as a good practice when you interview or engage with a person with a disability .</a:t>
            </a:r>
          </a:p>
          <a:p>
            <a:pPr>
              <a:buClr>
                <a:srgbClr val="FF3399"/>
              </a:buClr>
              <a:buFont typeface="Wingdings" panose="05000000000000000000" pitchFamily="2" charset="2"/>
              <a:buChar char="q"/>
            </a:pPr>
            <a:endParaRPr lang="en-US">
              <a:latin typeface="Calibri Light" panose="020F0302020204030204" pitchFamily="34" charset="0"/>
              <a:cs typeface="Calibri Light" panose="020F0302020204030204" pitchFamily="34" charset="0"/>
            </a:endParaRPr>
          </a:p>
          <a:p>
            <a:pPr>
              <a:buClr>
                <a:srgbClr val="FF3399"/>
              </a:buClr>
              <a:buFont typeface="Wingdings" panose="05000000000000000000" pitchFamily="2" charset="2"/>
              <a:buChar char="q"/>
            </a:pPr>
            <a:r>
              <a:rPr lang="en-US" b="1">
                <a:latin typeface="Calibri Light" panose="020F0302020204030204" pitchFamily="34" charset="0"/>
                <a:cs typeface="Calibri Light" panose="020F0302020204030204" pitchFamily="34" charset="0"/>
              </a:rPr>
              <a:t>Never make any assumptions</a:t>
            </a:r>
          </a:p>
          <a:p>
            <a:pPr>
              <a:buClr>
                <a:srgbClr val="FF3399"/>
              </a:buClr>
              <a:buFont typeface="Wingdings" panose="05000000000000000000" pitchFamily="2" charset="2"/>
              <a:buChar char="q"/>
            </a:pPr>
            <a:r>
              <a:rPr lang="en-US" b="1">
                <a:latin typeface="Calibri Light" panose="020F0302020204030204" pitchFamily="34" charset="0"/>
                <a:cs typeface="Calibri Light" panose="020F0302020204030204" pitchFamily="34" charset="0"/>
              </a:rPr>
              <a:t>Always ask the person  </a:t>
            </a:r>
          </a:p>
          <a:p>
            <a:pPr>
              <a:buClr>
                <a:srgbClr val="FF3399"/>
              </a:buClr>
              <a:buFont typeface="Wingdings" panose="05000000000000000000" pitchFamily="2" charset="2"/>
              <a:buChar char="q"/>
            </a:pPr>
            <a:r>
              <a:rPr lang="en-US" b="1">
                <a:latin typeface="Calibri Light" panose="020F0302020204030204" pitchFamily="34" charset="0"/>
                <a:cs typeface="Calibri Light" panose="020F0302020204030204" pitchFamily="34" charset="0"/>
              </a:rPr>
              <a:t>A person’s disability  and their experience of disability , is as unique as their fingerprint. </a:t>
            </a:r>
          </a:p>
          <a:p>
            <a:endParaRPr lang="en-AU"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20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D3CBAD-4219-8D69-ACC3-04D631D19791}"/>
              </a:ext>
            </a:extLst>
          </p:cNvPr>
          <p:cNvSpPr>
            <a:spLocks noGrp="1"/>
          </p:cNvSpPr>
          <p:nvPr>
            <p:ph type="title"/>
          </p:nvPr>
        </p:nvSpPr>
        <p:spPr/>
        <p:txBody>
          <a:bodyPr/>
          <a:lstStyle/>
          <a:p>
            <a:r>
              <a:rPr lang="en-AU" dirty="0"/>
              <a:t>Community Giving</a:t>
            </a:r>
          </a:p>
        </p:txBody>
      </p:sp>
      <p:sp>
        <p:nvSpPr>
          <p:cNvPr id="5" name="Content Placeholder 4">
            <a:extLst>
              <a:ext uri="{FF2B5EF4-FFF2-40B4-BE49-F238E27FC236}">
                <a16:creationId xmlns:a16="http://schemas.microsoft.com/office/drawing/2014/main" id="{2A50EB9C-D25D-EB55-23E5-6E57D5D8DCE4}"/>
              </a:ext>
            </a:extLst>
          </p:cNvPr>
          <p:cNvSpPr>
            <a:spLocks noGrp="1"/>
          </p:cNvSpPr>
          <p:nvPr>
            <p:ph sz="half" idx="1"/>
          </p:nvPr>
        </p:nvSpPr>
        <p:spPr>
          <a:xfrm>
            <a:off x="1024127" y="2286000"/>
            <a:ext cx="3632540" cy="4023360"/>
          </a:xfrm>
        </p:spPr>
        <p:txBody>
          <a:bodyPr/>
          <a:lstStyle/>
          <a:p>
            <a:r>
              <a:rPr lang="en-US" sz="2400" spc="152" dirty="0">
                <a:solidFill>
                  <a:srgbClr val="345E7D"/>
                </a:solidFill>
                <a:latin typeface="Glacial Indifference"/>
              </a:rPr>
              <a:t>Recruiting</a:t>
            </a:r>
          </a:p>
          <a:p>
            <a:r>
              <a:rPr lang="en-US" sz="2400" spc="152" dirty="0">
                <a:solidFill>
                  <a:srgbClr val="345E7D"/>
                </a:solidFill>
                <a:latin typeface="Glacial Indifference"/>
              </a:rPr>
              <a:t> and</a:t>
            </a:r>
          </a:p>
          <a:p>
            <a:r>
              <a:rPr lang="en-US" sz="2400" spc="152" dirty="0">
                <a:solidFill>
                  <a:srgbClr val="345E7D"/>
                </a:solidFill>
                <a:latin typeface="Glacial Indifference"/>
              </a:rPr>
              <a:t> On-boarding </a:t>
            </a:r>
          </a:p>
          <a:p>
            <a:r>
              <a:rPr lang="en-US" sz="2400" spc="152" dirty="0">
                <a:solidFill>
                  <a:srgbClr val="345E7D"/>
                </a:solidFill>
                <a:latin typeface="Glacial Indifference"/>
              </a:rPr>
              <a:t>First Nations </a:t>
            </a:r>
          </a:p>
          <a:p>
            <a:r>
              <a:rPr lang="en-US" sz="2400" spc="152" dirty="0">
                <a:solidFill>
                  <a:srgbClr val="345E7D"/>
                </a:solidFill>
                <a:latin typeface="Glacial Indifference"/>
              </a:rPr>
              <a:t>Volunteers  </a:t>
            </a:r>
          </a:p>
          <a:p>
            <a:endParaRPr lang="en-AU" dirty="0"/>
          </a:p>
        </p:txBody>
      </p:sp>
      <p:pic>
        <p:nvPicPr>
          <p:cNvPr id="7" name="Picture 4">
            <a:extLst>
              <a:ext uri="{FF2B5EF4-FFF2-40B4-BE49-F238E27FC236}">
                <a16:creationId xmlns:a16="http://schemas.microsoft.com/office/drawing/2014/main" id="{55E6FA07-0DF6-B713-70B4-E3EFE4C943DE}"/>
              </a:ext>
            </a:extLst>
          </p:cNvPr>
          <p:cNvPicPr>
            <a:picLocks noGrp="1" noChangeAspect="1"/>
          </p:cNvPicPr>
          <p:nvPr>
            <p:ph sz="half" idx="2"/>
          </p:nvPr>
        </p:nvPicPr>
        <p:blipFill>
          <a:blip r:embed="rId3"/>
          <a:srcRect/>
          <a:stretch>
            <a:fillRect/>
          </a:stretch>
        </p:blipFill>
        <p:spPr>
          <a:xfrm>
            <a:off x="5773738" y="2640542"/>
            <a:ext cx="4970462" cy="3313641"/>
          </a:xfrm>
          <a:prstGeom prst="rect">
            <a:avLst/>
          </a:prstGeom>
        </p:spPr>
      </p:pic>
    </p:spTree>
    <p:extLst>
      <p:ext uri="{BB962C8B-B14F-4D97-AF65-F5344CB8AC3E}">
        <p14:creationId xmlns:p14="http://schemas.microsoft.com/office/powerpoint/2010/main" val="248418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27502-D6DB-4097-C7BF-334DCDAD0280}"/>
              </a:ext>
            </a:extLst>
          </p:cNvPr>
          <p:cNvSpPr>
            <a:spLocks noGrp="1"/>
          </p:cNvSpPr>
          <p:nvPr>
            <p:ph type="title"/>
          </p:nvPr>
        </p:nvSpPr>
        <p:spPr/>
        <p:txBody>
          <a:bodyPr/>
          <a:lstStyle/>
          <a:p>
            <a:r>
              <a:rPr lang="en-AU" dirty="0"/>
              <a:t>First Nations</a:t>
            </a:r>
          </a:p>
        </p:txBody>
      </p:sp>
      <p:sp>
        <p:nvSpPr>
          <p:cNvPr id="6" name="Content Placeholder 5">
            <a:extLst>
              <a:ext uri="{FF2B5EF4-FFF2-40B4-BE49-F238E27FC236}">
                <a16:creationId xmlns:a16="http://schemas.microsoft.com/office/drawing/2014/main" id="{8ED48DA1-35EA-F071-EF61-2838F053CADE}"/>
              </a:ext>
            </a:extLst>
          </p:cNvPr>
          <p:cNvSpPr>
            <a:spLocks noGrp="1"/>
          </p:cNvSpPr>
          <p:nvPr>
            <p:ph idx="1"/>
          </p:nvPr>
        </p:nvSpPr>
        <p:spPr/>
        <p:txBody>
          <a:bodyPr>
            <a:normAutofit fontScale="92500"/>
          </a:bodyPr>
          <a:lstStyle/>
          <a:p>
            <a:pPr marL="623568" lvl="1" indent="-342900">
              <a:lnSpc>
                <a:spcPts val="3639"/>
              </a:lnSpc>
              <a:buClr>
                <a:srgbClr val="FF3399"/>
              </a:buClr>
              <a:buFont typeface="Wingdings" panose="05000000000000000000" pitchFamily="2" charset="2"/>
              <a:buChar char="q"/>
            </a:pPr>
            <a:r>
              <a:rPr lang="en-US" sz="2400" spc="197" dirty="0">
                <a:solidFill>
                  <a:srgbClr val="000000"/>
                </a:solidFill>
              </a:rPr>
              <a:t>Know your First Nations Communities.</a:t>
            </a:r>
          </a:p>
          <a:p>
            <a:pPr marL="623568" lvl="1" indent="-342900">
              <a:lnSpc>
                <a:spcPts val="3639"/>
              </a:lnSpc>
              <a:buClr>
                <a:srgbClr val="FF3399"/>
              </a:buClr>
              <a:buFont typeface="Wingdings" panose="05000000000000000000" pitchFamily="2" charset="2"/>
              <a:buChar char="q"/>
            </a:pPr>
            <a:r>
              <a:rPr lang="en-US" sz="2400" spc="197" dirty="0">
                <a:solidFill>
                  <a:srgbClr val="000000"/>
                </a:solidFill>
              </a:rPr>
              <a:t>Build trusting relationships. </a:t>
            </a:r>
          </a:p>
          <a:p>
            <a:pPr marL="623568" lvl="1" indent="-342900">
              <a:lnSpc>
                <a:spcPts val="3639"/>
              </a:lnSpc>
              <a:buClr>
                <a:srgbClr val="FF3399"/>
              </a:buClr>
              <a:buFont typeface="Wingdings" panose="05000000000000000000" pitchFamily="2" charset="2"/>
              <a:buChar char="q"/>
            </a:pPr>
            <a:r>
              <a:rPr lang="en-US" sz="2400" spc="197" dirty="0">
                <a:solidFill>
                  <a:srgbClr val="000000"/>
                </a:solidFill>
              </a:rPr>
              <a:t>Collaborate with First Nations Communities. </a:t>
            </a:r>
          </a:p>
          <a:p>
            <a:pPr marL="623568" lvl="1" indent="-342900">
              <a:lnSpc>
                <a:spcPts val="3639"/>
              </a:lnSpc>
              <a:buClr>
                <a:srgbClr val="FF3399"/>
              </a:buClr>
              <a:buFont typeface="Wingdings" panose="05000000000000000000" pitchFamily="2" charset="2"/>
              <a:buChar char="q"/>
            </a:pPr>
            <a:r>
              <a:rPr lang="en-US" sz="2400" spc="197" dirty="0">
                <a:solidFill>
                  <a:srgbClr val="000000"/>
                </a:solidFill>
              </a:rPr>
              <a:t>Engage with First Nations volunteer organisations.</a:t>
            </a:r>
          </a:p>
          <a:p>
            <a:pPr marL="623568" lvl="1" indent="-342900">
              <a:lnSpc>
                <a:spcPts val="3639"/>
              </a:lnSpc>
              <a:buClr>
                <a:srgbClr val="FF3399"/>
              </a:buClr>
              <a:buFont typeface="Wingdings" panose="05000000000000000000" pitchFamily="2" charset="2"/>
              <a:buChar char="q"/>
            </a:pPr>
            <a:r>
              <a:rPr lang="en-US" sz="2400" spc="197" dirty="0">
                <a:solidFill>
                  <a:srgbClr val="000000"/>
                </a:solidFill>
              </a:rPr>
              <a:t>Don't make assumptions about capability of cultural practice.</a:t>
            </a:r>
          </a:p>
          <a:p>
            <a:pPr marL="623568" lvl="1" indent="-342900">
              <a:lnSpc>
                <a:spcPts val="3639"/>
              </a:lnSpc>
              <a:buClr>
                <a:srgbClr val="FF3399"/>
              </a:buClr>
              <a:buFont typeface="Wingdings" panose="05000000000000000000" pitchFamily="2" charset="2"/>
              <a:buChar char="q"/>
            </a:pPr>
            <a:r>
              <a:rPr lang="en-US" sz="2400" spc="197" dirty="0">
                <a:solidFill>
                  <a:srgbClr val="000000"/>
                </a:solidFill>
              </a:rPr>
              <a:t>Take active steps to engage all staff in cultural safety training specific to the first Nations communities you interact with.</a:t>
            </a:r>
          </a:p>
          <a:p>
            <a:endParaRPr lang="en-AU" dirty="0"/>
          </a:p>
        </p:txBody>
      </p:sp>
    </p:spTree>
    <p:extLst>
      <p:ext uri="{BB962C8B-B14F-4D97-AF65-F5344CB8AC3E}">
        <p14:creationId xmlns:p14="http://schemas.microsoft.com/office/powerpoint/2010/main" val="368277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D5B5-7FA2-C029-12B7-89D7ECD05D5D}"/>
              </a:ext>
            </a:extLst>
          </p:cNvPr>
          <p:cNvSpPr>
            <a:spLocks noGrp="1"/>
          </p:cNvSpPr>
          <p:nvPr>
            <p:ph type="title"/>
          </p:nvPr>
        </p:nvSpPr>
        <p:spPr>
          <a:xfrm>
            <a:off x="1024128" y="585216"/>
            <a:ext cx="6066818" cy="1499616"/>
          </a:xfrm>
        </p:spPr>
        <p:txBody>
          <a:bodyPr>
            <a:normAutofit/>
          </a:bodyPr>
          <a:lstStyle/>
          <a:p>
            <a:r>
              <a:rPr lang="en-AU" dirty="0"/>
              <a:t>Breaking down the barriers to volunteering</a:t>
            </a:r>
          </a:p>
        </p:txBody>
      </p:sp>
      <p:sp>
        <p:nvSpPr>
          <p:cNvPr id="3" name="Content Placeholder 2">
            <a:extLst>
              <a:ext uri="{FF2B5EF4-FFF2-40B4-BE49-F238E27FC236}">
                <a16:creationId xmlns:a16="http://schemas.microsoft.com/office/drawing/2014/main" id="{654AFAC6-18B7-CAF1-791B-14B3CFD7FE09}"/>
              </a:ext>
            </a:extLst>
          </p:cNvPr>
          <p:cNvSpPr>
            <a:spLocks noGrp="1"/>
          </p:cNvSpPr>
          <p:nvPr>
            <p:ph idx="1"/>
          </p:nvPr>
        </p:nvSpPr>
        <p:spPr>
          <a:xfrm>
            <a:off x="1024128" y="2286000"/>
            <a:ext cx="6066818" cy="4023360"/>
          </a:xfrm>
        </p:spPr>
        <p:txBody>
          <a:bodyPr>
            <a:normAutofit/>
          </a:bodyPr>
          <a:lstStyle/>
          <a:p>
            <a:r>
              <a:rPr lang="en-AU" dirty="0"/>
              <a:t>Group activity </a:t>
            </a:r>
          </a:p>
          <a:p>
            <a:r>
              <a:rPr lang="en-AU" dirty="0"/>
              <a:t>Small group discussion regarding what are the common barriers to engaging volunteers?</a:t>
            </a:r>
          </a:p>
        </p:txBody>
      </p:sp>
      <p:pic>
        <p:nvPicPr>
          <p:cNvPr id="5" name="Picture 4" descr="One in a crowd">
            <a:extLst>
              <a:ext uri="{FF2B5EF4-FFF2-40B4-BE49-F238E27FC236}">
                <a16:creationId xmlns:a16="http://schemas.microsoft.com/office/drawing/2014/main" id="{5EA712E3-D071-2A0E-E61E-C9D72036EB77}"/>
              </a:ext>
            </a:extLst>
          </p:cNvPr>
          <p:cNvPicPr>
            <a:picLocks noChangeAspect="1"/>
          </p:cNvPicPr>
          <p:nvPr/>
        </p:nvPicPr>
        <p:blipFill rotWithShape="1">
          <a:blip r:embed="rId3"/>
          <a:srcRect l="28725" r="20534"/>
          <a:stretch/>
        </p:blipFill>
        <p:spPr>
          <a:xfrm>
            <a:off x="7552266" y="10"/>
            <a:ext cx="4639733" cy="6857990"/>
          </a:xfrm>
          <a:prstGeom prst="rect">
            <a:avLst/>
          </a:prstGeom>
        </p:spPr>
      </p:pic>
    </p:spTree>
    <p:extLst>
      <p:ext uri="{BB962C8B-B14F-4D97-AF65-F5344CB8AC3E}">
        <p14:creationId xmlns:p14="http://schemas.microsoft.com/office/powerpoint/2010/main" val="235829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11BAAAF-A157-4158-9D02-4FA98E797D96}"/>
              </a:ext>
            </a:extLst>
          </p:cNvPr>
          <p:cNvSpPr>
            <a:spLocks noGrp="1"/>
          </p:cNvSpPr>
          <p:nvPr>
            <p:ph type="ctrTitle"/>
          </p:nvPr>
        </p:nvSpPr>
        <p:spPr>
          <a:xfrm>
            <a:off x="457200" y="4960137"/>
            <a:ext cx="7772400" cy="1463040"/>
          </a:xfrm>
        </p:spPr>
        <p:txBody>
          <a:bodyPr>
            <a:normAutofit/>
          </a:bodyPr>
          <a:lstStyle/>
          <a:p>
            <a:pPr algn="ctr"/>
            <a:r>
              <a:rPr lang="en-US" sz="2000" dirty="0">
                <a:solidFill>
                  <a:schemeClr val="tx1"/>
                </a:solidFill>
              </a:rPr>
              <a:t>You are invited to register to attend quarterly leadership meetings </a:t>
            </a:r>
            <a:br>
              <a:rPr lang="en-US" sz="2000" dirty="0">
                <a:solidFill>
                  <a:schemeClr val="tx1"/>
                </a:solidFill>
              </a:rPr>
            </a:br>
            <a:r>
              <a:rPr lang="en-US" sz="2000" dirty="0">
                <a:solidFill>
                  <a:schemeClr val="tx1"/>
                </a:solidFill>
              </a:rPr>
              <a:t>-  run by volunteering </a:t>
            </a:r>
            <a:r>
              <a:rPr lang="en-US" sz="2000" dirty="0" err="1">
                <a:solidFill>
                  <a:schemeClr val="tx1"/>
                </a:solidFill>
              </a:rPr>
              <a:t>loddon</a:t>
            </a:r>
            <a:r>
              <a:rPr lang="en-US" sz="2000" dirty="0">
                <a:solidFill>
                  <a:schemeClr val="tx1"/>
                </a:solidFill>
              </a:rPr>
              <a:t> mallee (VLM) project</a:t>
            </a:r>
            <a:br>
              <a:rPr lang="en-US" sz="2000" dirty="0">
                <a:solidFill>
                  <a:schemeClr val="tx1"/>
                </a:solidFill>
              </a:rPr>
            </a:br>
            <a:r>
              <a:rPr lang="en-US" sz="2000" dirty="0" err="1">
                <a:solidFill>
                  <a:schemeClr val="tx1"/>
                </a:solidFill>
              </a:rPr>
              <a:t>vlm@</a:t>
            </a:r>
            <a:r>
              <a:rPr lang="en-US" sz="2000" err="1">
                <a:solidFill>
                  <a:schemeClr val="tx1"/>
                </a:solidFill>
              </a:rPr>
              <a:t>bgovolunteers</a:t>
            </a:r>
            <a:r>
              <a:rPr lang="en-US" sz="2000">
                <a:solidFill>
                  <a:schemeClr val="tx1"/>
                </a:solidFill>
              </a:rPr>
              <a:t>.org.au</a:t>
            </a:r>
            <a:br>
              <a:rPr lang="en-US" sz="2000" dirty="0">
                <a:solidFill>
                  <a:schemeClr val="tx1"/>
                </a:solidFill>
              </a:rPr>
            </a:br>
            <a:br>
              <a:rPr lang="en-US" sz="2000" dirty="0">
                <a:solidFill>
                  <a:schemeClr val="tx1"/>
                </a:solidFill>
              </a:rPr>
            </a:br>
            <a:endParaRPr lang="en-AU" sz="2000" dirty="0">
              <a:solidFill>
                <a:schemeClr val="tx1"/>
              </a:solidFill>
            </a:endParaRPr>
          </a:p>
        </p:txBody>
      </p:sp>
      <p:sp>
        <p:nvSpPr>
          <p:cNvPr id="3" name="Subtitle 2">
            <a:extLst>
              <a:ext uri="{FF2B5EF4-FFF2-40B4-BE49-F238E27FC236}">
                <a16:creationId xmlns:a16="http://schemas.microsoft.com/office/drawing/2014/main" id="{65616407-80CD-4CF0-91D0-6AB10D2FF193}"/>
              </a:ext>
            </a:extLst>
          </p:cNvPr>
          <p:cNvSpPr>
            <a:spLocks noGrp="1"/>
          </p:cNvSpPr>
          <p:nvPr>
            <p:ph type="subTitle" idx="1"/>
          </p:nvPr>
        </p:nvSpPr>
        <p:spPr>
          <a:xfrm>
            <a:off x="8819534" y="4960137"/>
            <a:ext cx="2991465" cy="1463040"/>
          </a:xfrm>
        </p:spPr>
        <p:txBody>
          <a:bodyPr>
            <a:normAutofit/>
          </a:bodyPr>
          <a:lstStyle/>
          <a:p>
            <a:endParaRPr lang="en-AU" dirty="0">
              <a:solidFill>
                <a:srgbClr val="FFFFFF"/>
              </a:solidFill>
            </a:endParaRPr>
          </a:p>
        </p:txBody>
      </p:sp>
      <p:sp useBgFill="1">
        <p:nvSpPr>
          <p:cNvPr id="1033" name="Rectangle 1032">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26" name="Picture 2" descr="Mildura Council Logo - Cities Power Partnership">
            <a:extLst>
              <a:ext uri="{FF2B5EF4-FFF2-40B4-BE49-F238E27FC236}">
                <a16:creationId xmlns:a16="http://schemas.microsoft.com/office/drawing/2014/main" id="{4CC92121-D703-9958-0025-D875B1655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1205200"/>
            <a:ext cx="5369052" cy="2161043"/>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F9A1104-9B75-2A48-7CFC-3A2353FE815A}"/>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15431" t="23247" r="15431" b="19839"/>
          <a:stretch>
            <a:fillRect/>
          </a:stretch>
        </p:blipFill>
        <p:spPr bwMode="auto">
          <a:xfrm>
            <a:off x="6820957" y="484632"/>
            <a:ext cx="4375858" cy="3602181"/>
          </a:xfrm>
          <a:prstGeom prst="rect">
            <a:avLst/>
          </a:prstGeom>
          <a:noFill/>
          <a:extLst>
            <a:ext uri="{53640926-AAD7-44D8-BBD7-CCE9431645EC}">
              <a14:shadowObscured xmlns:a14="http://schemas.microsoft.com/office/drawing/2010/main"/>
            </a:ext>
          </a:extLst>
        </p:spPr>
      </p:pic>
      <p:cxnSp>
        <p:nvCxnSpPr>
          <p:cNvPr id="1037" name="Straight Connector 1036">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90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04AB-C083-B0F9-6C94-20D9C81BDC75}"/>
              </a:ext>
            </a:extLst>
          </p:cNvPr>
          <p:cNvSpPr>
            <a:spLocks noGrp="1"/>
          </p:cNvSpPr>
          <p:nvPr>
            <p:ph type="title"/>
          </p:nvPr>
        </p:nvSpPr>
        <p:spPr>
          <a:xfrm>
            <a:off x="1024128" y="585216"/>
            <a:ext cx="9720072" cy="1499616"/>
          </a:xfrm>
          <a:ln>
            <a:solidFill>
              <a:srgbClr val="00B0F0"/>
            </a:solidFill>
          </a:ln>
        </p:spPr>
        <p:txBody>
          <a:bodyPr>
            <a:normAutofit/>
          </a:bodyPr>
          <a:lstStyle/>
          <a:p>
            <a:pPr algn="ctr"/>
            <a:r>
              <a:rPr lang="en-AU" dirty="0"/>
              <a:t>Organisational Infrastructure</a:t>
            </a:r>
          </a:p>
        </p:txBody>
      </p:sp>
      <p:pic>
        <p:nvPicPr>
          <p:cNvPr id="7" name="Graphic 6" descr="Meeting">
            <a:extLst>
              <a:ext uri="{FF2B5EF4-FFF2-40B4-BE49-F238E27FC236}">
                <a16:creationId xmlns:a16="http://schemas.microsoft.com/office/drawing/2014/main" id="{EAB5CFB5-A4F7-EDA9-E70A-6D3BC95F72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504" y="2386051"/>
            <a:ext cx="3448851" cy="3448851"/>
          </a:xfrm>
          <a:prstGeom prst="rect">
            <a:avLst/>
          </a:prstGeom>
        </p:spPr>
      </p:pic>
      <p:sp>
        <p:nvSpPr>
          <p:cNvPr id="3" name="Content Placeholder 2">
            <a:extLst>
              <a:ext uri="{FF2B5EF4-FFF2-40B4-BE49-F238E27FC236}">
                <a16:creationId xmlns:a16="http://schemas.microsoft.com/office/drawing/2014/main" id="{105FAD83-2EA7-F965-2870-6C995FFEDC59}"/>
              </a:ext>
            </a:extLst>
          </p:cNvPr>
          <p:cNvSpPr>
            <a:spLocks noGrp="1"/>
          </p:cNvSpPr>
          <p:nvPr>
            <p:ph idx="1"/>
          </p:nvPr>
        </p:nvSpPr>
        <p:spPr>
          <a:xfrm>
            <a:off x="5063613" y="2286000"/>
            <a:ext cx="5680587" cy="4023360"/>
          </a:xfrm>
        </p:spPr>
        <p:txBody>
          <a:bodyPr>
            <a:normAutofit/>
          </a:bodyPr>
          <a:lstStyle/>
          <a:p>
            <a:pPr>
              <a:buClr>
                <a:srgbClr val="FF3399"/>
              </a:buClr>
              <a:buFont typeface="Wingdings" panose="05000000000000000000" pitchFamily="2" charset="2"/>
              <a:buChar char="q"/>
            </a:pPr>
            <a:r>
              <a:rPr lang="en-AU" dirty="0"/>
              <a:t>  </a:t>
            </a:r>
            <a:r>
              <a:rPr lang="en-AU" sz="2400" b="1" dirty="0">
                <a:latin typeface="Calibri Light" panose="020F0302020204030204" pitchFamily="34" charset="0"/>
                <a:cs typeface="Calibri Light" panose="020F0302020204030204" pitchFamily="34" charset="0"/>
              </a:rPr>
              <a:t>Volunteer Policy </a:t>
            </a:r>
          </a:p>
          <a:p>
            <a:pPr>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  Systems to manage and record volunteer  </a:t>
            </a:r>
          </a:p>
          <a:p>
            <a:pPr marL="0" indent="0">
              <a:buClr>
                <a:srgbClr val="FF3399"/>
              </a:buClr>
              <a:buNone/>
            </a:pPr>
            <a:r>
              <a:rPr lang="en-AU" sz="2400" b="1" dirty="0">
                <a:latin typeface="Calibri Light" panose="020F0302020204030204" pitchFamily="34" charset="0"/>
                <a:cs typeface="Calibri Light" panose="020F0302020204030204" pitchFamily="34" charset="0"/>
              </a:rPr>
              <a:t>     information ( database)</a:t>
            </a:r>
          </a:p>
          <a:p>
            <a:pPr>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  Policies and Procedures </a:t>
            </a:r>
          </a:p>
          <a:p>
            <a:pPr>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  Risk management </a:t>
            </a:r>
          </a:p>
          <a:p>
            <a:pPr>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  Volunteer Handbook</a:t>
            </a:r>
          </a:p>
          <a:p>
            <a:endParaRPr lang="en-AU" dirty="0"/>
          </a:p>
        </p:txBody>
      </p:sp>
    </p:spTree>
    <p:extLst>
      <p:ext uri="{BB962C8B-B14F-4D97-AF65-F5344CB8AC3E}">
        <p14:creationId xmlns:p14="http://schemas.microsoft.com/office/powerpoint/2010/main" val="259855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195F-3119-DBF8-09AB-FA2DB7084785}"/>
              </a:ext>
            </a:extLst>
          </p:cNvPr>
          <p:cNvSpPr>
            <a:spLocks noGrp="1"/>
          </p:cNvSpPr>
          <p:nvPr>
            <p:ph type="title"/>
          </p:nvPr>
        </p:nvSpPr>
        <p:spPr>
          <a:xfrm>
            <a:off x="1024128" y="585216"/>
            <a:ext cx="10101072" cy="1108117"/>
          </a:xfrm>
        </p:spPr>
        <p:txBody>
          <a:bodyPr>
            <a:normAutofit/>
          </a:bodyPr>
          <a:lstStyle/>
          <a:p>
            <a:r>
              <a:rPr lang="en-AU" sz="4000" dirty="0"/>
              <a:t>Which policies and Procedures should you have:</a:t>
            </a:r>
          </a:p>
        </p:txBody>
      </p:sp>
      <p:sp>
        <p:nvSpPr>
          <p:cNvPr id="3" name="Content Placeholder 2">
            <a:extLst>
              <a:ext uri="{FF2B5EF4-FFF2-40B4-BE49-F238E27FC236}">
                <a16:creationId xmlns:a16="http://schemas.microsoft.com/office/drawing/2014/main" id="{9266008A-F2FE-E105-56BA-25BDB3D65694}"/>
              </a:ext>
            </a:extLst>
          </p:cNvPr>
          <p:cNvSpPr>
            <a:spLocks noGrp="1"/>
          </p:cNvSpPr>
          <p:nvPr>
            <p:ph idx="1"/>
          </p:nvPr>
        </p:nvSpPr>
        <p:spPr>
          <a:xfrm>
            <a:off x="1024128" y="1693333"/>
            <a:ext cx="9720073" cy="4616027"/>
          </a:xfrm>
          <a:ln>
            <a:solidFill>
              <a:srgbClr val="00B0F0"/>
            </a:solidFill>
          </a:ln>
        </p:spPr>
        <p:txBody>
          <a:bodyPr>
            <a:normAutofit fontScale="85000" lnSpcReduction="10000"/>
          </a:bodyPr>
          <a:lstStyle/>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Volunteer Policy (rationale, rights and responsibilities)</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Recruitment (including Role descriptions, selection process, diversity and discrimination</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Orientation and </a:t>
            </a:r>
            <a:r>
              <a:rPr lang="en-AU" sz="2400" b="1" dirty="0" err="1">
                <a:latin typeface="Calibri Light" panose="020F0302020204030204" pitchFamily="34" charset="0"/>
                <a:cs typeface="Calibri Light" panose="020F0302020204030204" pitchFamily="34" charset="0"/>
              </a:rPr>
              <a:t>Onboaarding</a:t>
            </a:r>
            <a:endParaRPr lang="en-AU" sz="2400" b="1" dirty="0">
              <a:latin typeface="Calibri Light" panose="020F0302020204030204" pitchFamily="34" charset="0"/>
              <a:cs typeface="Calibri Light" panose="020F0302020204030204" pitchFamily="34" charset="0"/>
            </a:endParaRP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Support and Supervision</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Grievance procedures and disciplinary policy</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Exit procedures</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Sexual harassment</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Confidentiality</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Volunteer reimbursements</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Volunteer Insurance</a:t>
            </a:r>
          </a:p>
          <a:p>
            <a:pPr lvl="0">
              <a:buClr>
                <a:srgbClr val="FF3399"/>
              </a:buClr>
              <a:buFont typeface="Wingdings" panose="05000000000000000000" pitchFamily="2" charset="2"/>
              <a:buChar char="q"/>
            </a:pPr>
            <a:r>
              <a:rPr lang="en-AU" sz="2400" b="1" dirty="0">
                <a:latin typeface="Calibri Light" panose="020F0302020204030204" pitchFamily="34" charset="0"/>
                <a:cs typeface="Calibri Light" panose="020F0302020204030204" pitchFamily="34" charset="0"/>
              </a:rPr>
              <a:t>Health and safety</a:t>
            </a:r>
          </a:p>
          <a:p>
            <a:endParaRPr lang="en-AU" dirty="0"/>
          </a:p>
        </p:txBody>
      </p:sp>
    </p:spTree>
    <p:extLst>
      <p:ext uri="{BB962C8B-B14F-4D97-AF65-F5344CB8AC3E}">
        <p14:creationId xmlns:p14="http://schemas.microsoft.com/office/powerpoint/2010/main" val="52177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E167-B669-78C1-8549-BE3BFC5FDB77}"/>
              </a:ext>
            </a:extLst>
          </p:cNvPr>
          <p:cNvSpPr>
            <a:spLocks noGrp="1"/>
          </p:cNvSpPr>
          <p:nvPr>
            <p:ph type="title"/>
          </p:nvPr>
        </p:nvSpPr>
        <p:spPr>
          <a:xfrm>
            <a:off x="1024128" y="585216"/>
            <a:ext cx="10060368" cy="1226651"/>
          </a:xfrm>
        </p:spPr>
        <p:txBody>
          <a:bodyPr>
            <a:normAutofit/>
          </a:bodyPr>
          <a:lstStyle/>
          <a:p>
            <a:r>
              <a:rPr lang="en-US" sz="4400" b="1" spc="600" dirty="0">
                <a:latin typeface="Calibri "/>
              </a:rPr>
              <a:t>Which documents should you have?</a:t>
            </a:r>
            <a:endParaRPr lang="en-AU" sz="4400" dirty="0"/>
          </a:p>
        </p:txBody>
      </p:sp>
      <p:pic>
        <p:nvPicPr>
          <p:cNvPr id="4" name="Picture 3" descr="A picture containing indoor, table, cake, sitting&#10;&#10;Description automatically generated">
            <a:extLst>
              <a:ext uri="{FF2B5EF4-FFF2-40B4-BE49-F238E27FC236}">
                <a16:creationId xmlns:a16="http://schemas.microsoft.com/office/drawing/2014/main" id="{7012893F-B140-6355-74E1-4B1A652D7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04" y="2386051"/>
            <a:ext cx="3448851" cy="3448851"/>
          </a:xfrm>
          <a:prstGeom prst="rect">
            <a:avLst/>
          </a:prstGeom>
        </p:spPr>
      </p:pic>
      <p:sp>
        <p:nvSpPr>
          <p:cNvPr id="3" name="Content Placeholder 2">
            <a:extLst>
              <a:ext uri="{FF2B5EF4-FFF2-40B4-BE49-F238E27FC236}">
                <a16:creationId xmlns:a16="http://schemas.microsoft.com/office/drawing/2014/main" id="{9D23B701-6387-AB6F-098F-FFC0801C4DB8}"/>
              </a:ext>
            </a:extLst>
          </p:cNvPr>
          <p:cNvSpPr>
            <a:spLocks noGrp="1"/>
          </p:cNvSpPr>
          <p:nvPr>
            <p:ph idx="1"/>
          </p:nvPr>
        </p:nvSpPr>
        <p:spPr>
          <a:xfrm>
            <a:off x="5029747" y="1524000"/>
            <a:ext cx="5993854" cy="4826000"/>
          </a:xfrm>
          <a:ln>
            <a:solidFill>
              <a:schemeClr val="accent5"/>
            </a:solidFill>
          </a:ln>
        </p:spPr>
        <p:txBody>
          <a:bodyPr>
            <a:normAutofit fontScale="85000" lnSpcReduction="20000"/>
          </a:bodyPr>
          <a:lstStyle/>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Volunteer agreement</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Rights and responsibilities guidebook</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Volunteer Role description</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Application/registration form</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Interview record sheet</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Application progress sheet</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Onboarding checklist</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Standard appointment letter/standard rejection letter</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Volunteer annual review record</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Volunteer resignation form</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Volunteer exit thank you letter</a:t>
            </a:r>
          </a:p>
          <a:p>
            <a:pPr lvl="0">
              <a:buClr>
                <a:srgbClr val="FF3399"/>
              </a:buClr>
              <a:buFont typeface="Wingdings" panose="05000000000000000000" pitchFamily="2" charset="2"/>
              <a:buChar char="§"/>
            </a:pPr>
            <a:r>
              <a:rPr lang="en-AU" sz="2400" b="1" dirty="0">
                <a:latin typeface="Calibri Light" panose="020F0302020204030204" pitchFamily="34" charset="0"/>
                <a:cs typeface="Calibri Light" panose="020F0302020204030204" pitchFamily="34" charset="0"/>
              </a:rPr>
              <a:t>Volunteer exit survey</a:t>
            </a:r>
          </a:p>
          <a:p>
            <a:endParaRPr lang="en-AU" sz="1400" dirty="0"/>
          </a:p>
        </p:txBody>
      </p:sp>
    </p:spTree>
    <p:extLst>
      <p:ext uri="{BB962C8B-B14F-4D97-AF65-F5344CB8AC3E}">
        <p14:creationId xmlns:p14="http://schemas.microsoft.com/office/powerpoint/2010/main" val="9356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7C9ABFB-47C0-4209-8582-CCE27BC6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A6BE2-2B88-44FE-AF79-775BF87C0631}"/>
              </a:ext>
            </a:extLst>
          </p:cNvPr>
          <p:cNvSpPr>
            <a:spLocks noGrp="1"/>
          </p:cNvSpPr>
          <p:nvPr>
            <p:ph type="title"/>
          </p:nvPr>
        </p:nvSpPr>
        <p:spPr>
          <a:xfrm>
            <a:off x="1024128" y="459317"/>
            <a:ext cx="4389120" cy="1749552"/>
          </a:xfrm>
        </p:spPr>
        <p:txBody>
          <a:bodyPr>
            <a:normAutofit/>
          </a:bodyPr>
          <a:lstStyle/>
          <a:p>
            <a:r>
              <a:rPr lang="en-US" sz="4400"/>
              <a:t>Volunteer Role Descriptions</a:t>
            </a:r>
            <a:endParaRPr lang="en-AU" sz="4400"/>
          </a:p>
        </p:txBody>
      </p:sp>
      <p:cxnSp>
        <p:nvCxnSpPr>
          <p:cNvPr id="14" name="Straight Connector 10">
            <a:extLst>
              <a:ext uri="{FF2B5EF4-FFF2-40B4-BE49-F238E27FC236}">
                <a16:creationId xmlns:a16="http://schemas.microsoft.com/office/drawing/2014/main" id="{D3537B80-6184-48FB-ACA1-304647BA2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373306-9289-4024-84AB-AD05D034E64A}"/>
              </a:ext>
            </a:extLst>
          </p:cNvPr>
          <p:cNvSpPr>
            <a:spLocks noGrp="1"/>
          </p:cNvSpPr>
          <p:nvPr>
            <p:ph idx="1"/>
          </p:nvPr>
        </p:nvSpPr>
        <p:spPr>
          <a:xfrm>
            <a:off x="1024129" y="2286000"/>
            <a:ext cx="4389120" cy="3931920"/>
          </a:xfrm>
        </p:spPr>
        <p:txBody>
          <a:bodyPr>
            <a:normAutofit/>
          </a:bodyPr>
          <a:lstStyle/>
          <a:p>
            <a:pPr marL="0" indent="0">
              <a:buNone/>
            </a:pPr>
            <a:r>
              <a:rPr lang="en-US" sz="1800"/>
              <a:t>Following analysis of your volunteer program</a:t>
            </a:r>
          </a:p>
          <a:p>
            <a:pPr>
              <a:buClr>
                <a:srgbClr val="FF3399"/>
              </a:buClr>
              <a:buFont typeface="Wingdings" panose="05000000000000000000" pitchFamily="2" charset="2"/>
              <a:buChar char="q"/>
            </a:pPr>
            <a:r>
              <a:rPr lang="en-US" sz="1800"/>
              <a:t>  </a:t>
            </a:r>
            <a:r>
              <a:rPr lang="en-US" sz="1800" b="1">
                <a:latin typeface="Calibri Light" panose="020F0302020204030204" pitchFamily="34" charset="0"/>
                <a:cs typeface="Calibri Light" panose="020F0302020204030204" pitchFamily="34" charset="0"/>
              </a:rPr>
              <a:t>Review, update or create new Volunteer Role Descriptions to link with your purpose,  ensuring your Volunteer Managed Programs and organisation are operating in a safe manner. </a:t>
            </a:r>
          </a:p>
          <a:p>
            <a:pPr>
              <a:buClr>
                <a:srgbClr val="FF3399"/>
              </a:buClr>
              <a:buFont typeface="Wingdings" panose="05000000000000000000" pitchFamily="2" charset="2"/>
              <a:buChar char="q"/>
            </a:pPr>
            <a:r>
              <a:rPr lang="en-US" sz="1800" b="1">
                <a:latin typeface="Calibri Light" panose="020F0302020204030204" pitchFamily="34" charset="0"/>
                <a:cs typeface="Calibri Light" panose="020F0302020204030204" pitchFamily="34" charset="0"/>
              </a:rPr>
              <a:t>  Include your organisations Vision, Values and Mission </a:t>
            </a:r>
          </a:p>
          <a:p>
            <a:pPr>
              <a:buClr>
                <a:srgbClr val="FF3399"/>
              </a:buClr>
              <a:buFont typeface="Wingdings" panose="05000000000000000000" pitchFamily="2" charset="2"/>
              <a:buChar char="q"/>
            </a:pPr>
            <a:r>
              <a:rPr lang="en-US" sz="1800" b="1">
                <a:latin typeface="Calibri Light" panose="020F0302020204030204" pitchFamily="34" charset="0"/>
                <a:cs typeface="Calibri Light" panose="020F0302020204030204" pitchFamily="34" charset="0"/>
              </a:rPr>
              <a:t> All volunteers need to clearly understand the purpose of their role, hence the role description needs to reflect this. </a:t>
            </a:r>
          </a:p>
          <a:p>
            <a:pPr>
              <a:buClr>
                <a:srgbClr val="FF3399"/>
              </a:buClr>
              <a:buFont typeface="Wingdings" panose="05000000000000000000" pitchFamily="2" charset="2"/>
              <a:buChar char="q"/>
            </a:pPr>
            <a:r>
              <a:rPr lang="en-US" sz="1800" b="1">
                <a:latin typeface="Calibri Light" panose="020F0302020204030204" pitchFamily="34" charset="0"/>
                <a:cs typeface="Calibri Light" panose="020F0302020204030204" pitchFamily="34" charset="0"/>
              </a:rPr>
              <a:t> List legislative checks required</a:t>
            </a:r>
          </a:p>
          <a:p>
            <a:pPr marL="0" indent="0">
              <a:buNone/>
            </a:pPr>
            <a:endParaRPr lang="en-US" sz="1800"/>
          </a:p>
        </p:txBody>
      </p:sp>
      <p:pic>
        <p:nvPicPr>
          <p:cNvPr id="4" name="Picture 3">
            <a:extLst>
              <a:ext uri="{FF2B5EF4-FFF2-40B4-BE49-F238E27FC236}">
                <a16:creationId xmlns:a16="http://schemas.microsoft.com/office/drawing/2014/main" id="{003F3B1E-AA06-D6C9-A97B-A74640D6B90C}"/>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6477" r="9007" b="-1"/>
          <a:stretch>
            <a:fillRect/>
          </a:stretch>
        </p:blipFill>
        <p:spPr bwMode="auto">
          <a:xfrm>
            <a:off x="7056116" y="960120"/>
            <a:ext cx="4175762" cy="4940852"/>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63305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E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6D2895-9777-4274-8191-0E5532CE9BCE}"/>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Advertise and Recruit </a:t>
            </a:r>
            <a:endParaRPr lang="en-AU" dirty="0">
              <a:solidFill>
                <a:srgbClr val="FFFFFF"/>
              </a:solidFill>
            </a:endParaRPr>
          </a:p>
        </p:txBody>
      </p:sp>
      <p:pic>
        <p:nvPicPr>
          <p:cNvPr id="4" name="Picture 3">
            <a:extLst>
              <a:ext uri="{FF2B5EF4-FFF2-40B4-BE49-F238E27FC236}">
                <a16:creationId xmlns:a16="http://schemas.microsoft.com/office/drawing/2014/main" id="{7C557A5F-B3BB-9405-8C08-DD9C9C919151}"/>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28773" r="1" b="13036"/>
          <a:stretch>
            <a:fillRect/>
          </a:stretch>
        </p:blipFill>
        <p:spPr bwMode="auto">
          <a:xfrm>
            <a:off x="750881" y="491066"/>
            <a:ext cx="5870053" cy="3415920"/>
          </a:xfrm>
          <a:prstGeom prst="rect">
            <a:avLst/>
          </a:prstGeom>
          <a:noFill/>
          <a:extLst>
            <a:ext uri="{53640926-AAD7-44D8-BBD7-CCE9431645EC}">
              <a14:shadowObscured xmlns:a14="http://schemas.microsoft.com/office/drawing/2010/main"/>
            </a:ext>
          </a:extLst>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AB9C87-3434-4A02-A4A5-E1AF9EC17FB1}"/>
              </a:ext>
            </a:extLst>
          </p:cNvPr>
          <p:cNvSpPr>
            <a:spLocks noGrp="1"/>
          </p:cNvSpPr>
          <p:nvPr>
            <p:ph idx="1"/>
          </p:nvPr>
        </p:nvSpPr>
        <p:spPr>
          <a:xfrm>
            <a:off x="8029319" y="592667"/>
            <a:ext cx="3536148" cy="5315764"/>
          </a:xfrm>
        </p:spPr>
        <p:txBody>
          <a:bodyPr anchor="ctr">
            <a:normAutofit lnSpcReduction="10000"/>
          </a:bodyPr>
          <a:lstStyle/>
          <a:p>
            <a:pPr>
              <a:buClr>
                <a:srgbClr val="FF3399"/>
              </a:buClr>
              <a:buFont typeface="Wingdings" panose="05000000000000000000" pitchFamily="2" charset="2"/>
              <a:buChar char="q"/>
            </a:pPr>
            <a:r>
              <a:rPr lang="en-US" sz="1800" b="1" dirty="0">
                <a:solidFill>
                  <a:srgbClr val="FFFFFF"/>
                </a:solidFill>
              </a:rPr>
              <a:t>  </a:t>
            </a:r>
            <a:r>
              <a:rPr lang="en-US" sz="2000" b="1" dirty="0">
                <a:solidFill>
                  <a:srgbClr val="FFFFFF"/>
                </a:solidFill>
                <a:latin typeface="Calibri Light" panose="020F0302020204030204" pitchFamily="34" charset="0"/>
                <a:cs typeface="Calibri Light" panose="020F0302020204030204" pitchFamily="34" charset="0"/>
              </a:rPr>
              <a:t>Create new volunteer role descriptions – flexible and meaningful opportunities to engage a new range of volunteers.</a:t>
            </a:r>
          </a:p>
          <a:p>
            <a:pPr>
              <a:buClr>
                <a:srgbClr val="FF3399"/>
              </a:buClr>
              <a:buFont typeface="Wingdings" panose="05000000000000000000" pitchFamily="2" charset="2"/>
              <a:buChar char="q"/>
            </a:pPr>
            <a:r>
              <a:rPr lang="en-US" sz="2000" b="1" dirty="0">
                <a:solidFill>
                  <a:srgbClr val="FFFFFF"/>
                </a:solidFill>
                <a:latin typeface="Calibri Light" panose="020F0302020204030204" pitchFamily="34" charset="0"/>
                <a:cs typeface="Calibri Light" panose="020F0302020204030204" pitchFamily="34" charset="0"/>
              </a:rPr>
              <a:t>  Identify mediums you wish to advertise through </a:t>
            </a:r>
          </a:p>
          <a:p>
            <a:pPr>
              <a:buClr>
                <a:srgbClr val="FF3399"/>
              </a:buClr>
              <a:buFont typeface="Wingdings" panose="05000000000000000000" pitchFamily="2" charset="2"/>
              <a:buChar char="q"/>
            </a:pPr>
            <a:r>
              <a:rPr lang="en-US" sz="2000" b="1" dirty="0">
                <a:solidFill>
                  <a:srgbClr val="FFFFFF"/>
                </a:solidFill>
                <a:latin typeface="Calibri Light" panose="020F0302020204030204" pitchFamily="34" charset="0"/>
                <a:cs typeface="Calibri Light" panose="020F0302020204030204" pitchFamily="34" charset="0"/>
              </a:rPr>
              <a:t> Identify how to conduct interviews </a:t>
            </a:r>
          </a:p>
          <a:p>
            <a:pPr>
              <a:buClr>
                <a:srgbClr val="FF3399"/>
              </a:buClr>
              <a:buFont typeface="Wingdings" panose="05000000000000000000" pitchFamily="2" charset="2"/>
              <a:buChar char="q"/>
            </a:pPr>
            <a:r>
              <a:rPr lang="en-US" sz="2000" b="1" dirty="0">
                <a:solidFill>
                  <a:srgbClr val="FFFFFF"/>
                </a:solidFill>
                <a:latin typeface="Calibri Light" panose="020F0302020204030204" pitchFamily="34" charset="0"/>
                <a:cs typeface="Calibri Light" panose="020F0302020204030204" pitchFamily="34" charset="0"/>
              </a:rPr>
              <a:t> Put a closing date on recruitment</a:t>
            </a:r>
          </a:p>
          <a:p>
            <a:pPr>
              <a:buClr>
                <a:srgbClr val="FF3399"/>
              </a:buClr>
              <a:buFont typeface="Wingdings" panose="05000000000000000000" pitchFamily="2" charset="2"/>
              <a:buChar char="q"/>
            </a:pPr>
            <a:r>
              <a:rPr lang="en-US" sz="2000" b="1" dirty="0">
                <a:solidFill>
                  <a:srgbClr val="FFFFFF"/>
                </a:solidFill>
                <a:latin typeface="Calibri Light" panose="020F0302020204030204" pitchFamily="34" charset="0"/>
                <a:cs typeface="Calibri Light" panose="020F0302020204030204" pitchFamily="34" charset="0"/>
              </a:rPr>
              <a:t> Ensure there are policies in place for potential volunteers over all ages </a:t>
            </a:r>
          </a:p>
          <a:p>
            <a:pPr>
              <a:buClr>
                <a:srgbClr val="FF3399"/>
              </a:buClr>
              <a:buFont typeface="Wingdings" panose="05000000000000000000" pitchFamily="2" charset="2"/>
              <a:buChar char="q"/>
            </a:pPr>
            <a:r>
              <a:rPr lang="en-US" sz="2000" b="1" dirty="0">
                <a:solidFill>
                  <a:srgbClr val="FFFFFF"/>
                </a:solidFill>
                <a:latin typeface="Calibri Light" panose="020F0302020204030204" pitchFamily="34" charset="0"/>
                <a:cs typeface="Calibri Light" panose="020F0302020204030204" pitchFamily="34" charset="0"/>
              </a:rPr>
              <a:t>  Check age range with Insurance companies </a:t>
            </a:r>
          </a:p>
          <a:p>
            <a:pPr marL="0" indent="0">
              <a:buNone/>
            </a:pPr>
            <a:endParaRPr lang="en-AU" sz="1700" dirty="0">
              <a:solidFill>
                <a:srgbClr val="FFFFFF"/>
              </a:solidFill>
            </a:endParaRPr>
          </a:p>
        </p:txBody>
      </p:sp>
    </p:spTree>
    <p:extLst>
      <p:ext uri="{BB962C8B-B14F-4D97-AF65-F5344CB8AC3E}">
        <p14:creationId xmlns:p14="http://schemas.microsoft.com/office/powerpoint/2010/main" val="188703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897E-D78E-41E4-8EFE-DA8FC44F6FAE}"/>
              </a:ext>
            </a:extLst>
          </p:cNvPr>
          <p:cNvSpPr>
            <a:spLocks noGrp="1"/>
          </p:cNvSpPr>
          <p:nvPr>
            <p:ph type="title"/>
          </p:nvPr>
        </p:nvSpPr>
        <p:spPr>
          <a:xfrm>
            <a:off x="1024128" y="585216"/>
            <a:ext cx="9529572" cy="1499616"/>
          </a:xfrm>
          <a:ln>
            <a:solidFill>
              <a:srgbClr val="00B0F0"/>
            </a:solidFill>
          </a:ln>
        </p:spPr>
        <p:txBody>
          <a:bodyPr>
            <a:normAutofit/>
          </a:bodyPr>
          <a:lstStyle/>
          <a:p>
            <a:pPr algn="ctr"/>
            <a:r>
              <a:rPr lang="en-US" dirty="0"/>
              <a:t>Interview and Screen </a:t>
            </a:r>
            <a:endParaRPr lang="en-AU" dirty="0"/>
          </a:p>
        </p:txBody>
      </p:sp>
      <p:pic>
        <p:nvPicPr>
          <p:cNvPr id="4" name="Picture 3" descr="Logo, company name&#10;&#10;Description automatically generated">
            <a:extLst>
              <a:ext uri="{FF2B5EF4-FFF2-40B4-BE49-F238E27FC236}">
                <a16:creationId xmlns:a16="http://schemas.microsoft.com/office/drawing/2014/main" id="{AA660359-8A36-3F7C-F371-458EFA275684}"/>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15431" t="23247" r="15431" b="19839"/>
          <a:stretch>
            <a:fillRect/>
          </a:stretch>
        </p:blipFill>
        <p:spPr bwMode="auto">
          <a:xfrm>
            <a:off x="10553700" y="0"/>
            <a:ext cx="1638300" cy="1348105"/>
          </a:xfrm>
          <a:prstGeom prst="rect">
            <a:avLst/>
          </a:prstGeom>
          <a:noFill/>
          <a:ln>
            <a:noFill/>
          </a:ln>
          <a:extLst>
            <a:ext uri="{53640926-AAD7-44D8-BBD7-CCE9431645EC}">
              <a14:shadowObscured xmlns:a14="http://schemas.microsoft.com/office/drawing/2010/main"/>
            </a:ext>
          </a:extLst>
        </p:spPr>
      </p:pic>
      <p:graphicFrame>
        <p:nvGraphicFramePr>
          <p:cNvPr id="12" name="Content Placeholder 2">
            <a:extLst>
              <a:ext uri="{FF2B5EF4-FFF2-40B4-BE49-F238E27FC236}">
                <a16:creationId xmlns:a16="http://schemas.microsoft.com/office/drawing/2014/main" id="{385FACD0-1A2F-3FFB-CA1C-6E7C8DC891B6}"/>
              </a:ext>
            </a:extLst>
          </p:cNvPr>
          <p:cNvGraphicFramePr>
            <a:graphicFrameLocks noGrp="1"/>
          </p:cNvGraphicFramePr>
          <p:nvPr>
            <p:ph idx="1"/>
            <p:extLst>
              <p:ext uri="{D42A27DB-BD31-4B8C-83A1-F6EECF244321}">
                <p14:modId xmlns:p14="http://schemas.microsoft.com/office/powerpoint/2010/main" val="165228704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701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BAF0-5F25-4B46-B260-D63FD583FFB0}"/>
              </a:ext>
            </a:extLst>
          </p:cNvPr>
          <p:cNvSpPr>
            <a:spLocks noGrp="1"/>
          </p:cNvSpPr>
          <p:nvPr>
            <p:ph type="title"/>
          </p:nvPr>
        </p:nvSpPr>
        <p:spPr>
          <a:xfrm>
            <a:off x="1143000" y="585216"/>
            <a:ext cx="8743122" cy="1499616"/>
          </a:xfrm>
        </p:spPr>
        <p:txBody>
          <a:bodyPr>
            <a:normAutofit/>
          </a:bodyPr>
          <a:lstStyle/>
          <a:p>
            <a:pPr algn="ctr"/>
            <a:r>
              <a:rPr lang="en-US" sz="6000" dirty="0">
                <a:solidFill>
                  <a:schemeClr val="tx1"/>
                </a:solidFill>
              </a:rPr>
              <a:t>Onboarding</a:t>
            </a:r>
            <a:endParaRPr lang="en-AU" sz="6000" dirty="0">
              <a:solidFill>
                <a:schemeClr val="tx1"/>
              </a:solidFill>
            </a:endParaRPr>
          </a:p>
        </p:txBody>
      </p:sp>
      <p:sp>
        <p:nvSpPr>
          <p:cNvPr id="3" name="Content Placeholder 2">
            <a:extLst>
              <a:ext uri="{FF2B5EF4-FFF2-40B4-BE49-F238E27FC236}">
                <a16:creationId xmlns:a16="http://schemas.microsoft.com/office/drawing/2014/main" id="{9E0FB067-9E16-4BEC-8228-976ADEE94D13}"/>
              </a:ext>
            </a:extLst>
          </p:cNvPr>
          <p:cNvSpPr>
            <a:spLocks noGrp="1"/>
          </p:cNvSpPr>
          <p:nvPr>
            <p:ph idx="1"/>
          </p:nvPr>
        </p:nvSpPr>
        <p:spPr>
          <a:xfrm>
            <a:off x="1143000" y="2057400"/>
            <a:ext cx="9872871" cy="3524250"/>
          </a:xfrm>
          <a:ln>
            <a:solidFill>
              <a:srgbClr val="0070C0"/>
            </a:solidFill>
          </a:ln>
        </p:spPr>
        <p:txBody>
          <a:bodyPr>
            <a:normAutofit/>
          </a:bodyPr>
          <a:lstStyle/>
          <a:p>
            <a:pPr marL="45720" indent="0">
              <a:buNone/>
            </a:pPr>
            <a:endParaRPr lang="en-US" sz="1200" dirty="0">
              <a:solidFill>
                <a:schemeClr val="tx1"/>
              </a:solidFill>
            </a:endParaRPr>
          </a:p>
          <a:p>
            <a:pPr marL="45720" indent="0">
              <a:buNone/>
            </a:pPr>
            <a:r>
              <a:rPr lang="en-US" b="1" dirty="0">
                <a:latin typeface="Calibri Light" panose="020F0302020204030204" pitchFamily="34" charset="0"/>
                <a:cs typeface="Calibri Light" panose="020F0302020204030204" pitchFamily="34" charset="0"/>
              </a:rPr>
              <a:t>Orientate volunteers to your location/ environment </a:t>
            </a:r>
          </a:p>
          <a:p>
            <a:pPr marL="45720" indent="0">
              <a:buNone/>
            </a:pPr>
            <a:r>
              <a:rPr lang="en-US" b="1" dirty="0">
                <a:latin typeface="Calibri Light" panose="020F0302020204030204" pitchFamily="34" charset="0"/>
                <a:cs typeface="Calibri Light" panose="020F0302020204030204" pitchFamily="34" charset="0"/>
              </a:rPr>
              <a:t> Onboard volunteers so they have a good understanding of mission, vision, values and purpose of the organisation and their role </a:t>
            </a:r>
          </a:p>
          <a:p>
            <a:pPr marL="45720" indent="0">
              <a:buNone/>
            </a:pPr>
            <a:r>
              <a:rPr lang="en-US" b="1" dirty="0">
                <a:latin typeface="Calibri Light" panose="020F0302020204030204" pitchFamily="34" charset="0"/>
                <a:cs typeface="Calibri Light" panose="020F0302020204030204" pitchFamily="34" charset="0"/>
              </a:rPr>
              <a:t> Is there training online, in person, mentorship… </a:t>
            </a:r>
          </a:p>
          <a:p>
            <a:pPr marL="45720" indent="0">
              <a:buNone/>
            </a:pPr>
            <a:endParaRPr lang="en-AU" b="1" dirty="0">
              <a:latin typeface="Calibri Light" panose="020F0302020204030204" pitchFamily="34" charset="0"/>
              <a:cs typeface="Calibri Light" panose="020F0302020204030204" pitchFamily="34" charset="0"/>
            </a:endParaRPr>
          </a:p>
        </p:txBody>
      </p:sp>
      <p:sp>
        <p:nvSpPr>
          <p:cNvPr id="4" name="Content Placeholder 2">
            <a:extLst>
              <a:ext uri="{FF2B5EF4-FFF2-40B4-BE49-F238E27FC236}">
                <a16:creationId xmlns:a16="http://schemas.microsoft.com/office/drawing/2014/main" id="{5F519B03-B5F6-4CFD-8AA6-F75A69DE108B}"/>
              </a:ext>
            </a:extLst>
          </p:cNvPr>
          <p:cNvSpPr txBox="1">
            <a:spLocks/>
          </p:cNvSpPr>
          <p:nvPr/>
        </p:nvSpPr>
        <p:spPr>
          <a:xfrm>
            <a:off x="1228725" y="4171951"/>
            <a:ext cx="6741423" cy="208555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rgbClr val="FF3399"/>
              </a:buClr>
              <a:buFont typeface="Wingdings" panose="05000000000000000000" pitchFamily="2" charset="2"/>
              <a:buChar char="q"/>
            </a:pPr>
            <a:r>
              <a:rPr lang="en-US" dirty="0">
                <a:solidFill>
                  <a:schemeClr val="tx1"/>
                </a:solidFill>
              </a:rPr>
              <a:t> </a:t>
            </a:r>
            <a:r>
              <a:rPr lang="en-US" sz="2000" b="1" dirty="0">
                <a:solidFill>
                  <a:schemeClr val="tx1"/>
                </a:solidFill>
                <a:latin typeface="Calibri Light" panose="020F0302020204030204" pitchFamily="34" charset="0"/>
                <a:cs typeface="Calibri Light" panose="020F0302020204030204" pitchFamily="34" charset="0"/>
              </a:rPr>
              <a:t>Volunteer Role Description</a:t>
            </a:r>
          </a:p>
          <a:p>
            <a:pPr>
              <a:buClr>
                <a:srgbClr val="FF3399"/>
              </a:buClr>
              <a:buFont typeface="Wingdings" panose="05000000000000000000" pitchFamily="2" charset="2"/>
              <a:buChar char="q"/>
            </a:pPr>
            <a:r>
              <a:rPr lang="en-US" sz="2000" b="1" dirty="0">
                <a:solidFill>
                  <a:schemeClr val="tx1"/>
                </a:solidFill>
                <a:latin typeface="Calibri Light" panose="020F0302020204030204" pitchFamily="34" charset="0"/>
                <a:cs typeface="Calibri Light" panose="020F0302020204030204" pitchFamily="34" charset="0"/>
              </a:rPr>
              <a:t> Volunteer Agreement </a:t>
            </a:r>
          </a:p>
          <a:p>
            <a:pPr>
              <a:buClr>
                <a:srgbClr val="FF3399"/>
              </a:buClr>
              <a:buFont typeface="Wingdings" panose="05000000000000000000" pitchFamily="2" charset="2"/>
              <a:buChar char="q"/>
            </a:pPr>
            <a:r>
              <a:rPr lang="en-US" sz="2000" b="1" dirty="0">
                <a:solidFill>
                  <a:schemeClr val="tx1"/>
                </a:solidFill>
                <a:latin typeface="Calibri Light" panose="020F0302020204030204" pitchFamily="34" charset="0"/>
                <a:cs typeface="Calibri Light" panose="020F0302020204030204" pitchFamily="34" charset="0"/>
              </a:rPr>
              <a:t> COVID Compliance </a:t>
            </a:r>
            <a:endParaRPr lang="en-AU" sz="2000" b="1" dirty="0">
              <a:solidFill>
                <a:schemeClr val="tx1"/>
              </a:solidFill>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E476B202-78CF-2716-A7F7-6244FD7B8C44}"/>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15431" t="23247" r="15431" b="19839"/>
          <a:stretch>
            <a:fillRect/>
          </a:stretch>
        </p:blipFill>
        <p:spPr bwMode="auto">
          <a:xfrm>
            <a:off x="10060886" y="587468"/>
            <a:ext cx="1638300" cy="13481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2571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762</TotalTime>
  <Words>3765</Words>
  <Application>Microsoft Office PowerPoint</Application>
  <PresentationFormat>Widescreen</PresentationFormat>
  <Paragraphs>412</Paragraphs>
  <Slides>25</Slides>
  <Notes>25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Amasis MT Pro Black</vt:lpstr>
      <vt:lpstr>Arial</vt:lpstr>
      <vt:lpstr>Arial Nova</vt:lpstr>
      <vt:lpstr>Calibri</vt:lpstr>
      <vt:lpstr>Calibri </vt:lpstr>
      <vt:lpstr>Calibri Light</vt:lpstr>
      <vt:lpstr>Glacial Indifference</vt:lpstr>
      <vt:lpstr>Symbol</vt:lpstr>
      <vt:lpstr>Tw Cen MT</vt:lpstr>
      <vt:lpstr>Tw Cen MT Condensed</vt:lpstr>
      <vt:lpstr>Wingdings</vt:lpstr>
      <vt:lpstr>Wingdings 3</vt:lpstr>
      <vt:lpstr>Integral</vt:lpstr>
      <vt:lpstr>1_Integral</vt:lpstr>
      <vt:lpstr>Volunteering Circle of Life</vt:lpstr>
      <vt:lpstr>Plan and design </vt:lpstr>
      <vt:lpstr>Organisational Infrastructure</vt:lpstr>
      <vt:lpstr>Which policies and Procedures should you have:</vt:lpstr>
      <vt:lpstr>Which documents should you have?</vt:lpstr>
      <vt:lpstr>Volunteer Role Descriptions</vt:lpstr>
      <vt:lpstr>Advertise and Recruit </vt:lpstr>
      <vt:lpstr>Interview and Screen </vt:lpstr>
      <vt:lpstr>Onboarding</vt:lpstr>
      <vt:lpstr>Supervise and Support </vt:lpstr>
      <vt:lpstr>Reward and Recognition </vt:lpstr>
      <vt:lpstr>Evaluation</vt:lpstr>
      <vt:lpstr>PowerPoint Presentation</vt:lpstr>
      <vt:lpstr>Tools &amp; Resources </vt:lpstr>
      <vt:lpstr>Q &amp; A             </vt:lpstr>
      <vt:lpstr>DIVERSITY &amp; INCLUSIVITY  Matter</vt:lpstr>
      <vt:lpstr>Volunteering – Diversity &amp; inclusivity </vt:lpstr>
      <vt:lpstr>Volunteering – Diversity &amp; inclusivity </vt:lpstr>
      <vt:lpstr>Volunteering- Diversity &amp; inclusivity</vt:lpstr>
      <vt:lpstr>Best practice approaches</vt:lpstr>
      <vt:lpstr>Guiding Principles</vt:lpstr>
      <vt:lpstr>Community Giving</vt:lpstr>
      <vt:lpstr>First Nations</vt:lpstr>
      <vt:lpstr>Breaking down the barriers to volunteering</vt:lpstr>
      <vt:lpstr>You are invited to register to attend quarterly leadership meetings  -  run by volunteering loddon mallee (VLM) project vlm@bgovolunteers.org.au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 Circle of Life</dc:title>
  <dc:creator>Project Officer</dc:creator>
  <cp:lastModifiedBy>merry dee Dixon</cp:lastModifiedBy>
  <cp:revision>31</cp:revision>
  <cp:lastPrinted>2023-05-16T06:31:35Z</cp:lastPrinted>
  <dcterms:created xsi:type="dcterms:W3CDTF">2020-11-09T05:54:38Z</dcterms:created>
  <dcterms:modified xsi:type="dcterms:W3CDTF">2023-05-18T22:45:08Z</dcterms:modified>
</cp:coreProperties>
</file>