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82" r:id="rId3"/>
    <p:sldId id="283" r:id="rId4"/>
    <p:sldId id="259" r:id="rId5"/>
    <p:sldId id="260" r:id="rId6"/>
    <p:sldId id="261" r:id="rId7"/>
    <p:sldId id="262" r:id="rId8"/>
    <p:sldId id="263" r:id="rId9"/>
    <p:sldId id="264" r:id="rId10"/>
    <p:sldId id="265" r:id="rId11"/>
    <p:sldId id="266" r:id="rId12"/>
    <p:sldId id="267" r:id="rId13"/>
    <p:sldId id="270" r:id="rId14"/>
    <p:sldId id="269" r:id="rId15"/>
    <p:sldId id="268" r:id="rId16"/>
    <p:sldId id="271" r:id="rId17"/>
    <p:sldId id="272" r:id="rId18"/>
    <p:sldId id="273" r:id="rId19"/>
    <p:sldId id="274" r:id="rId20"/>
    <p:sldId id="275" r:id="rId21"/>
    <p:sldId id="276" r:id="rId22"/>
    <p:sldId id="277" r:id="rId23"/>
    <p:sldId id="285" r:id="rId24"/>
    <p:sldId id="286" r:id="rId25"/>
    <p:sldId id="287" r:id="rId26"/>
    <p:sldId id="279" r:id="rId27"/>
    <p:sldId id="280" r:id="rId28"/>
    <p:sldId id="281" r:id="rId29"/>
    <p:sldId id="284" r:id="rId30"/>
  </p:sldIdLst>
  <p:sldSz cx="9753600" cy="7315200"/>
  <p:notesSz cx="6954838" cy="9240838"/>
  <p:embeddedFontLst>
    <p:embeddedFont>
      <p:font typeface="Bodoni FLF" panose="020B0604020202020204" charset="0"/>
      <p:regular r:id="rId32"/>
    </p:embeddedFont>
    <p:embeddedFont>
      <p:font typeface="Calibri" panose="020F0502020204030204" pitchFamily="34" charset="0"/>
      <p:regular r:id="rId33"/>
      <p:bold r:id="rId34"/>
      <p:italic r:id="rId35"/>
      <p:boldItalic r:id="rId36"/>
    </p:embeddedFont>
    <p:embeddedFont>
      <p:font typeface="Glacial Indifference" panose="020B0604020202020204" charset="0"/>
      <p:regular r:id="rId37"/>
    </p:embeddedFont>
    <p:embeddedFont>
      <p:font typeface="Glacial Indifference Bold" panose="020B0604020202020204" charset="0"/>
      <p:regular r:id="rId38"/>
    </p:embeddedFont>
    <p:embeddedFont>
      <p:font typeface="Open Sans" panose="020B0606030504020204" pitchFamily="34" charset="0"/>
      <p:regular r:id="rId39"/>
      <p:bold r:id="rId40"/>
      <p:italic r:id="rId41"/>
      <p:boldItalic r:id="rId42"/>
    </p:embeddedFont>
    <p:embeddedFont>
      <p:font typeface="Open Sans Bold" panose="020B0806030504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B3D1"/>
    <a:srgbClr val="345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autoAdjust="0"/>
    <p:restoredTop sz="73025" autoAdjust="0"/>
  </p:normalViewPr>
  <p:slideViewPr>
    <p:cSldViewPr>
      <p:cViewPr varScale="1">
        <p:scale>
          <a:sx n="70" d="100"/>
          <a:sy n="70" d="100"/>
        </p:scale>
        <p:origin x="265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48" d="100"/>
          <a:sy n="148" d="100"/>
        </p:scale>
        <p:origin x="2472" y="-40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lang="cs-CZ"/>
          </a:p>
        </p:txBody>
      </p:sp>
      <p:sp>
        <p:nvSpPr>
          <p:cNvPr id="3" name="Date Placeholder 2"/>
          <p:cNvSpPr>
            <a:spLocks noGrp="1"/>
          </p:cNvSpPr>
          <p:nvPr>
            <p:ph type="dt" idx="1"/>
          </p:nvPr>
        </p:nvSpPr>
        <p:spPr>
          <a:xfrm>
            <a:off x="4391820" y="27553"/>
            <a:ext cx="2286000" cy="346532"/>
          </a:xfrm>
          <a:prstGeom prst="rect">
            <a:avLst/>
          </a:prstGeom>
        </p:spPr>
        <p:txBody>
          <a:bodyPr vert="horz" lIns="93004" tIns="46502" rIns="93004" bIns="46502" rtlCol="0"/>
          <a:lstStyle>
            <a:lvl1pPr algn="r">
              <a:defRPr sz="1200"/>
            </a:lvl1pPr>
          </a:lstStyle>
          <a:p>
            <a:fld id="{B7268E1E-0E44-426D-905E-8AD9B19D2182}" type="datetimeFigureOut">
              <a:rPr lang="cs-CZ" smtClean="0"/>
              <a:t>17.05.2023</a:t>
            </a:fld>
            <a:endParaRPr lang="cs-CZ" dirty="0"/>
          </a:p>
        </p:txBody>
      </p:sp>
      <p:sp>
        <p:nvSpPr>
          <p:cNvPr id="4" name="Slide Image Placeholder 3"/>
          <p:cNvSpPr>
            <a:spLocks noGrp="1" noRot="1" noChangeAspect="1"/>
          </p:cNvSpPr>
          <p:nvPr>
            <p:ph type="sldImg" idx="2"/>
          </p:nvPr>
        </p:nvSpPr>
        <p:spPr>
          <a:xfrm>
            <a:off x="1797050" y="582613"/>
            <a:ext cx="3455988" cy="2592387"/>
          </a:xfrm>
          <a:prstGeom prst="rect">
            <a:avLst/>
          </a:prstGeom>
          <a:noFill/>
          <a:ln w="12700">
            <a:solidFill>
              <a:prstClr val="black"/>
            </a:solidFill>
          </a:ln>
        </p:spPr>
        <p:txBody>
          <a:bodyPr vert="horz" lIns="93004" tIns="46502" rIns="93004" bIns="46502" rtlCol="0" anchor="ctr"/>
          <a:lstStyle/>
          <a:p>
            <a:endParaRPr lang="cs-CZ"/>
          </a:p>
        </p:txBody>
      </p:sp>
      <p:sp>
        <p:nvSpPr>
          <p:cNvPr id="5" name="Notes Placeholder 4"/>
          <p:cNvSpPr>
            <a:spLocks noGrp="1"/>
          </p:cNvSpPr>
          <p:nvPr>
            <p:ph type="body" sz="quarter" idx="3"/>
          </p:nvPr>
        </p:nvSpPr>
        <p:spPr>
          <a:xfrm>
            <a:off x="200820" y="3629818"/>
            <a:ext cx="6580294" cy="4800600"/>
          </a:xfrm>
          <a:prstGeom prst="rect">
            <a:avLst/>
          </a:prstGeom>
        </p:spPr>
        <p:txBody>
          <a:bodyPr vert="horz" lIns="93004" tIns="46502" rIns="93004" bIns="4650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6" name="Footer Placeholder 5"/>
          <p:cNvSpPr>
            <a:spLocks noGrp="1"/>
          </p:cNvSpPr>
          <p:nvPr>
            <p:ph type="ftr" sz="quarter" idx="4"/>
          </p:nvPr>
        </p:nvSpPr>
        <p:spPr>
          <a:xfrm>
            <a:off x="2" y="8811419"/>
            <a:ext cx="4018351" cy="76201"/>
          </a:xfrm>
          <a:prstGeom prst="rect">
            <a:avLst/>
          </a:prstGeom>
        </p:spPr>
        <p:txBody>
          <a:bodyPr vert="horz" lIns="93004" tIns="46502" rIns="93004" bIns="46502" rtlCol="0" anchor="b"/>
          <a:lstStyle>
            <a:lvl1pPr algn="l">
              <a:defRPr sz="1200"/>
            </a:lvl1pPr>
          </a:lstStyle>
          <a:p>
            <a:endParaRPr lang="cs-CZ" dirty="0"/>
          </a:p>
        </p:txBody>
      </p:sp>
      <p:sp>
        <p:nvSpPr>
          <p:cNvPr id="7" name="Slide Number Placeholder 6"/>
          <p:cNvSpPr>
            <a:spLocks noGrp="1"/>
          </p:cNvSpPr>
          <p:nvPr>
            <p:ph type="sldNum" sz="quarter" idx="5"/>
          </p:nvPr>
        </p:nvSpPr>
        <p:spPr>
          <a:xfrm>
            <a:off x="5253159" y="8582819"/>
            <a:ext cx="1424661" cy="228599"/>
          </a:xfrm>
          <a:prstGeom prst="rect">
            <a:avLst/>
          </a:prstGeom>
        </p:spPr>
        <p:txBody>
          <a:bodyPr vert="horz" lIns="93004" tIns="46502" rIns="93004" bIns="46502" rtlCol="0" anchor="b"/>
          <a:lstStyle>
            <a:lvl1pPr algn="r">
              <a:defRPr sz="1200"/>
            </a:lvl1pPr>
          </a:lstStyle>
          <a:p>
            <a:fld id="{871B2431-D351-4C6E-A3CF-9DFAC0E3E050}" type="slidenum">
              <a:rPr lang="cs-CZ" smtClean="0"/>
              <a:t>‹#›</a:t>
            </a:fld>
            <a:endParaRPr lang="cs-CZ" dirty="0"/>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582613"/>
            <a:ext cx="3455988" cy="2590800"/>
          </a:xfrm>
        </p:spPr>
      </p:sp>
      <p:sp>
        <p:nvSpPr>
          <p:cNvPr id="3" name="Notes Placeholder 2"/>
          <p:cNvSpPr>
            <a:spLocks noGrp="1"/>
          </p:cNvSpPr>
          <p:nvPr>
            <p:ph type="body" idx="1"/>
          </p:nvPr>
        </p:nvSpPr>
        <p:spPr/>
        <p:txBody>
          <a:bodyPr/>
          <a:lstStyle/>
          <a:p>
            <a:r>
              <a:rPr lang="en-AU" sz="1400" dirty="0"/>
              <a:t>Welcome to our third workshop in this Volunteer management series.</a:t>
            </a:r>
          </a:p>
          <a:p>
            <a:endParaRPr lang="en-AU" sz="1400" dirty="0"/>
          </a:p>
          <a:p>
            <a:r>
              <a:rPr lang="en-AU" sz="1400" dirty="0"/>
              <a:t>Exits are located………..</a:t>
            </a:r>
          </a:p>
          <a:p>
            <a:r>
              <a:rPr lang="en-AU" sz="1400" dirty="0"/>
              <a:t>Toilets are located ………………………………</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67739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dirty="0"/>
          </a:p>
        </p:txBody>
      </p:sp>
      <p:sp>
        <p:nvSpPr>
          <p:cNvPr id="3" name="Date Placeholder 2"/>
          <p:cNvSpPr>
            <a:spLocks noGrp="1"/>
          </p:cNvSpPr>
          <p:nvPr>
            <p:ph type="dt" idx="1"/>
          </p:nvPr>
        </p:nvSpPr>
        <p:spPr>
          <a:xfrm>
            <a:off x="5253159" y="1"/>
            <a:ext cx="4018351" cy="346532"/>
          </a:xfrm>
          <a:prstGeom prst="rect">
            <a:avLst/>
          </a:prstGeom>
        </p:spPr>
        <p:txBody>
          <a:bodyPr vert="horz" lIns="93004" tIns="46502" rIns="93004" bIns="4650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806575" y="522288"/>
            <a:ext cx="3455988" cy="2592387"/>
          </a:xfrm>
          <a:prstGeom prst="rect">
            <a:avLst/>
          </a:prstGeom>
          <a:noFill/>
          <a:ln w="12700">
            <a:solidFill>
              <a:prstClr val="black"/>
            </a:solidFill>
          </a:ln>
        </p:spPr>
        <p:txBody>
          <a:bodyPr vert="horz" lIns="93004" tIns="46502" rIns="93004" bIns="46502" rtlCol="0" anchor="ctr"/>
          <a:lstStyle/>
          <a:p>
            <a:endParaRPr dirty="0"/>
          </a:p>
        </p:txBody>
      </p:sp>
      <p:sp>
        <p:nvSpPr>
          <p:cNvPr id="5" name="Notes Placeholder 4"/>
          <p:cNvSpPr>
            <a:spLocks noGrp="1"/>
          </p:cNvSpPr>
          <p:nvPr>
            <p:ph type="body" sz="quarter" idx="3"/>
          </p:nvPr>
        </p:nvSpPr>
        <p:spPr>
          <a:xfrm>
            <a:off x="429421" y="3285631"/>
            <a:ext cx="5943600" cy="3113970"/>
          </a:xfrm>
          <a:prstGeom prst="rect">
            <a:avLst/>
          </a:prstGeom>
        </p:spPr>
        <p:txBody>
          <a:bodyPr vert="horz" lIns="93004" tIns="46502" rIns="93004" bIns="46502" rtlCol="0"/>
          <a:lstStyle/>
          <a:p>
            <a:r>
              <a:rPr lang="en-US" dirty="0"/>
              <a:t>Look at your community, </a:t>
            </a:r>
          </a:p>
          <a:p>
            <a:pPr marL="171450" indent="-171450">
              <a:buFont typeface="Arial" panose="020B0604020202020204" pitchFamily="34" charset="0"/>
              <a:buChar char="•"/>
            </a:pPr>
            <a:r>
              <a:rPr lang="en-US" dirty="0"/>
              <a:t>is there a pool of potential volunteers that you do not utilise?  </a:t>
            </a:r>
          </a:p>
          <a:p>
            <a:r>
              <a:rPr lang="en-US" dirty="0"/>
              <a:t>New migrants, children, parents, grandparents</a:t>
            </a:r>
          </a:p>
          <a:p>
            <a:pPr marL="171450" indent="-171450">
              <a:buFont typeface="Arial" panose="020B0604020202020204" pitchFamily="34" charset="0"/>
              <a:buChar char="•"/>
            </a:pPr>
            <a:r>
              <a:rPr lang="en-US" dirty="0"/>
              <a:t>Bringing them on board increases your knowledge about those who live in your community, how this is changing things  e.g. schools growing in numbers, sports teams having to teach newbies how to play, even learning how to pronounce  names correctly</a:t>
            </a:r>
          </a:p>
          <a:p>
            <a:pPr marL="171450" indent="-171450">
              <a:buFont typeface="Arial" panose="020B0604020202020204" pitchFamily="34" charset="0"/>
              <a:buChar char="•"/>
            </a:pPr>
            <a:r>
              <a:rPr lang="en-US" dirty="0"/>
              <a:t>School  students of all ages – this age group love to volunteer………….. As long as its meaningful and is over quickly.  It needs to be short term with outcomes each time they come in.  </a:t>
            </a:r>
          </a:p>
          <a:p>
            <a:pPr marL="171450" indent="-171450">
              <a:buFont typeface="Arial" panose="020B0604020202020204" pitchFamily="34" charset="0"/>
              <a:buChar char="•"/>
            </a:pPr>
            <a:r>
              <a:rPr lang="en-US" dirty="0"/>
              <a:t>Think of players for netball, football, cricket and tennis, gymnastics…… music…. Art…..   It just goes on and on.</a:t>
            </a:r>
          </a:p>
          <a:p>
            <a:pPr marL="171450" indent="-171450">
              <a:buFont typeface="Arial" panose="020B0604020202020204" pitchFamily="34" charset="0"/>
              <a:buChar char="•"/>
            </a:pPr>
            <a:r>
              <a:rPr lang="en-US" dirty="0"/>
              <a:t>Good at IT !!!!</a:t>
            </a:r>
          </a:p>
          <a:p>
            <a:pPr marL="171450" indent="-171450">
              <a:buFont typeface="Arial" panose="020B0604020202020204" pitchFamily="34" charset="0"/>
              <a:buChar char="•"/>
            </a:pPr>
            <a:endParaRPr lang="en-US" dirty="0"/>
          </a:p>
          <a:p>
            <a:r>
              <a:rPr lang="en-US" dirty="0"/>
              <a:t>Share their  culture</a:t>
            </a:r>
          </a:p>
          <a:p>
            <a:endParaRPr lang="en-US" dirty="0"/>
          </a:p>
        </p:txBody>
      </p:sp>
      <p:sp>
        <p:nvSpPr>
          <p:cNvPr id="6" name="Footer Placeholder 5"/>
          <p:cNvSpPr>
            <a:spLocks noGrp="1"/>
          </p:cNvSpPr>
          <p:nvPr>
            <p:ph type="ftr" sz="quarter" idx="4"/>
          </p:nvPr>
        </p:nvSpPr>
        <p:spPr>
          <a:xfrm>
            <a:off x="2" y="8372017"/>
            <a:ext cx="4018351" cy="346533"/>
          </a:xfrm>
          <a:prstGeom prst="rect">
            <a:avLst/>
          </a:prstGeom>
        </p:spPr>
        <p:txBody>
          <a:bodyPr vert="horz" lIns="93004" tIns="46502" rIns="93004" bIns="46502" rtlCol="0" anchor="b"/>
          <a:lstStyle>
            <a:lvl1pPr algn="l">
              <a:defRPr sz="1200"/>
            </a:lvl1pPr>
          </a:lstStyle>
          <a:p>
            <a:endParaRPr dirty="0"/>
          </a:p>
        </p:txBody>
      </p:sp>
      <p:sp>
        <p:nvSpPr>
          <p:cNvPr id="7" name="Slide Number Placeholder 6"/>
          <p:cNvSpPr>
            <a:spLocks noGrp="1"/>
          </p:cNvSpPr>
          <p:nvPr>
            <p:ph type="sldNum" sz="quarter" idx="5"/>
          </p:nvPr>
        </p:nvSpPr>
        <p:spPr>
          <a:xfrm>
            <a:off x="5253159" y="6571264"/>
            <a:ext cx="4018351" cy="344928"/>
          </a:xfrm>
          <a:prstGeom prst="rect">
            <a:avLst/>
          </a:prstGeom>
        </p:spPr>
        <p:txBody>
          <a:bodyPr vert="horz" lIns="93004" tIns="46502" rIns="93004" bIns="46502"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dirty="0"/>
          </a:p>
        </p:txBody>
      </p:sp>
      <p:sp>
        <p:nvSpPr>
          <p:cNvPr id="3" name="Date Placeholder 2"/>
          <p:cNvSpPr>
            <a:spLocks noGrp="1"/>
          </p:cNvSpPr>
          <p:nvPr>
            <p:ph type="dt" idx="1"/>
          </p:nvPr>
        </p:nvSpPr>
        <p:spPr>
          <a:xfrm>
            <a:off x="5253159" y="1"/>
            <a:ext cx="4018351" cy="346532"/>
          </a:xfrm>
          <a:prstGeom prst="rect">
            <a:avLst/>
          </a:prstGeom>
        </p:spPr>
        <p:txBody>
          <a:bodyPr vert="horz" lIns="93004" tIns="46502" rIns="93004" bIns="4650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749425" y="517525"/>
            <a:ext cx="3455988" cy="2592388"/>
          </a:xfrm>
          <a:prstGeom prst="rect">
            <a:avLst/>
          </a:prstGeom>
          <a:noFill/>
          <a:ln w="12700">
            <a:solidFill>
              <a:prstClr val="black"/>
            </a:solidFill>
          </a:ln>
        </p:spPr>
        <p:txBody>
          <a:bodyPr vert="horz" lIns="93004" tIns="46502" rIns="93004" bIns="46502" rtlCol="0" anchor="ctr"/>
          <a:lstStyle/>
          <a:p>
            <a:endParaRPr dirty="0"/>
          </a:p>
        </p:txBody>
      </p:sp>
      <p:sp>
        <p:nvSpPr>
          <p:cNvPr id="5" name="Notes Placeholder 4"/>
          <p:cNvSpPr>
            <a:spLocks noGrp="1"/>
          </p:cNvSpPr>
          <p:nvPr>
            <p:ph type="body" sz="quarter" idx="3"/>
          </p:nvPr>
        </p:nvSpPr>
        <p:spPr>
          <a:xfrm>
            <a:off x="277020" y="3285632"/>
            <a:ext cx="6324600" cy="5220988"/>
          </a:xfrm>
          <a:prstGeom prst="rect">
            <a:avLst/>
          </a:prstGeom>
        </p:spPr>
        <p:txBody>
          <a:bodyPr vert="horz" lIns="93004" tIns="46502" rIns="93004" bIns="46502" rtlCol="0"/>
          <a:lstStyle/>
          <a:p>
            <a:r>
              <a:rPr lang="en-US" dirty="0"/>
              <a:t>1. Attracting a more diverse group of volunteers:</a:t>
            </a:r>
          </a:p>
          <a:p>
            <a:r>
              <a:rPr lang="en-US" dirty="0"/>
              <a:t>Through engaging volunteers from varying backgrounds and abilities you will attract volunteers who will offer your volunteering program a wide range of skills, experiences and new perspectives.</a:t>
            </a:r>
          </a:p>
          <a:p>
            <a:endParaRPr lang="en-US" dirty="0"/>
          </a:p>
          <a:p>
            <a:r>
              <a:rPr lang="en-US" dirty="0"/>
              <a:t>2. Building a more sustainable volunteer workforce:</a:t>
            </a:r>
          </a:p>
          <a:p>
            <a:r>
              <a:rPr lang="en-US" dirty="0"/>
              <a:t>Adopting a more inclusive approach is a smart strategy particularly given the impact the aging population is likely to have on volunteer recruitment in the years to come. A broad, inclusive outreach in recruitment may be the difference between a volunteer program flourishing or ceasing.</a:t>
            </a:r>
          </a:p>
          <a:p>
            <a:endParaRPr lang="en-US" dirty="0"/>
          </a:p>
          <a:p>
            <a:r>
              <a:rPr lang="en-US" dirty="0"/>
              <a:t>3. Your volunteer program reflects the community as a whole and makes your organisation more attractive  and comfortable for volunteers to consider taking on roles.</a:t>
            </a:r>
          </a:p>
          <a:p>
            <a:endParaRPr lang="en-US" dirty="0"/>
          </a:p>
          <a:p>
            <a:r>
              <a:rPr lang="en-US" dirty="0"/>
              <a:t>4. Creating an inclusive climate in your organisation: will promote equity, enhance organizational effectiveness and capitalise on the talents of your staff. </a:t>
            </a:r>
          </a:p>
          <a:p>
            <a:endParaRPr lang="en-US" dirty="0"/>
          </a:p>
          <a:p>
            <a:r>
              <a:rPr lang="en-US" dirty="0"/>
              <a:t>Feedback received from volunteer involving organisations, in relation to inclusive placements, has indicated inclusion can promote increased skills and satisfaction for those who manage or work alongside inclusive recruits.</a:t>
            </a:r>
          </a:p>
          <a:p>
            <a:endParaRPr lang="en-US" dirty="0"/>
          </a:p>
          <a:p>
            <a:r>
              <a:rPr lang="en-US" dirty="0"/>
              <a:t>Resource:</a:t>
            </a:r>
          </a:p>
          <a:p>
            <a:r>
              <a:rPr lang="en-US" dirty="0"/>
              <a:t>https://volunteeringqld.org.au/wp-content/uploads/2021/11/VolACT_Lets_Talk_About_Inclusion.pdf </a:t>
            </a:r>
          </a:p>
        </p:txBody>
      </p:sp>
      <p:sp>
        <p:nvSpPr>
          <p:cNvPr id="6" name="Footer Placeholder 5"/>
          <p:cNvSpPr>
            <a:spLocks noGrp="1"/>
          </p:cNvSpPr>
          <p:nvPr>
            <p:ph type="ftr" sz="quarter" idx="4"/>
          </p:nvPr>
        </p:nvSpPr>
        <p:spPr>
          <a:xfrm>
            <a:off x="2" y="8723314"/>
            <a:ext cx="4018351" cy="316705"/>
          </a:xfrm>
          <a:prstGeom prst="rect">
            <a:avLst/>
          </a:prstGeom>
        </p:spPr>
        <p:txBody>
          <a:bodyPr vert="horz" lIns="93004" tIns="46502" rIns="93004" bIns="46502" rtlCol="0" anchor="b"/>
          <a:lstStyle>
            <a:lvl1pPr algn="l">
              <a:defRPr sz="1200"/>
            </a:lvl1pPr>
          </a:lstStyle>
          <a:p>
            <a:endParaRPr dirty="0"/>
          </a:p>
        </p:txBody>
      </p:sp>
      <p:sp>
        <p:nvSpPr>
          <p:cNvPr id="7" name="Slide Number Placeholder 6"/>
          <p:cNvSpPr>
            <a:spLocks noGrp="1"/>
          </p:cNvSpPr>
          <p:nvPr>
            <p:ph type="sldNum" sz="quarter" idx="5"/>
          </p:nvPr>
        </p:nvSpPr>
        <p:spPr>
          <a:xfrm>
            <a:off x="5253159" y="6571264"/>
            <a:ext cx="4018351" cy="344928"/>
          </a:xfrm>
          <a:prstGeom prst="rect">
            <a:avLst/>
          </a:prstGeom>
        </p:spPr>
        <p:txBody>
          <a:bodyPr vert="horz" lIns="93004" tIns="46502" rIns="93004" bIns="46502"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4213" y="354013"/>
            <a:ext cx="3455987" cy="2590800"/>
          </a:xfrm>
        </p:spPr>
      </p:sp>
      <p:sp>
        <p:nvSpPr>
          <p:cNvPr id="3" name="Notes Placeholder 2"/>
          <p:cNvSpPr>
            <a:spLocks noGrp="1"/>
          </p:cNvSpPr>
          <p:nvPr>
            <p:ph type="body" idx="1"/>
          </p:nvPr>
        </p:nvSpPr>
        <p:spPr>
          <a:xfrm>
            <a:off x="927314" y="3285632"/>
            <a:ext cx="5750505" cy="5297188"/>
          </a:xfrm>
        </p:spPr>
        <p:txBody>
          <a:bodyPr/>
          <a:lstStyle/>
          <a:p>
            <a:r>
              <a:rPr lang="en-AU" b="1" dirty="0">
                <a:solidFill>
                  <a:srgbClr val="FF0000"/>
                </a:solidFill>
              </a:rPr>
              <a:t>Change for Loddon Mallee</a:t>
            </a:r>
          </a:p>
          <a:p>
            <a:endParaRPr lang="en-AU" b="1" dirty="0">
              <a:solidFill>
                <a:srgbClr val="FF0000"/>
              </a:solidFill>
            </a:endParaRPr>
          </a:p>
          <a:p>
            <a:r>
              <a:rPr lang="en-AU" dirty="0"/>
              <a:t>This graph shows the diversity of the population within the Eastern Metro region.  We are a diverse and vibrant community.  How can we utilised these groups? We have a large international student population, are you working with the universities to make the most of this talent?  Do you have existing links with some of these communities?  Do you know who their faith or community leaders are?  What language do these groups use when supporting their community, do they know about formal volunteering or do they operate an informal way of supporting their communities? </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18929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582613"/>
            <a:ext cx="3455988" cy="2590800"/>
          </a:xfrm>
        </p:spPr>
      </p:sp>
      <p:sp>
        <p:nvSpPr>
          <p:cNvPr id="3" name="Notes Placeholder 2"/>
          <p:cNvSpPr>
            <a:spLocks noGrp="1"/>
          </p:cNvSpPr>
          <p:nvPr>
            <p:ph type="body" idx="1"/>
          </p:nvPr>
        </p:nvSpPr>
        <p:spPr/>
        <p:txBody>
          <a:bodyPr/>
          <a:lstStyle/>
          <a:p>
            <a:r>
              <a:rPr lang="en-US" spc="28" dirty="0">
                <a:solidFill>
                  <a:srgbClr val="1B6E93"/>
                </a:solidFill>
                <a:latin typeface="Glacial Indifference"/>
              </a:rPr>
              <a:t>Victorian people with disability are diverse in their culture, language, sexuality, gender identity, age, ability, socioeconomic status and life experiences. </a:t>
            </a:r>
          </a:p>
          <a:p>
            <a:r>
              <a:rPr lang="en-US" spc="28" dirty="0">
                <a:solidFill>
                  <a:srgbClr val="1B6E93"/>
                </a:solidFill>
                <a:latin typeface="Glacial Indifference"/>
              </a:rPr>
              <a:t>They are parents, children, young, old  and in between  people who live in all parts of the state. </a:t>
            </a:r>
          </a:p>
          <a:p>
            <a:r>
              <a:rPr lang="en-US" spc="28" dirty="0">
                <a:solidFill>
                  <a:srgbClr val="1B6E93"/>
                </a:solidFill>
                <a:latin typeface="Glacial Indifference"/>
              </a:rPr>
              <a:t>For some people their disability is hidden, while for others their disability is visible. </a:t>
            </a:r>
          </a:p>
          <a:p>
            <a:r>
              <a:rPr lang="en-US" spc="28" dirty="0">
                <a:solidFill>
                  <a:srgbClr val="1B6E93"/>
                </a:solidFill>
                <a:latin typeface="Glacial Indifference"/>
              </a:rPr>
              <a:t>Their experiences and the way they perceive the concept of disability differ.</a:t>
            </a:r>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339693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658813"/>
            <a:ext cx="3455987" cy="2590800"/>
          </a:xfrm>
        </p:spPr>
      </p:sp>
      <p:sp>
        <p:nvSpPr>
          <p:cNvPr id="3" name="Notes Placeholder 2"/>
          <p:cNvSpPr>
            <a:spLocks noGrp="1"/>
          </p:cNvSpPr>
          <p:nvPr>
            <p:ph type="body" idx="1"/>
          </p:nvPr>
        </p:nvSpPr>
        <p:spPr/>
        <p:txBody>
          <a:bodyPr/>
          <a:lstStyle/>
          <a:p>
            <a:r>
              <a:rPr lang="en-AU" dirty="0"/>
              <a:t>Just a few figures on disability within Victoria.  </a:t>
            </a:r>
          </a:p>
          <a:p>
            <a:endParaRPr lang="en-AU" dirty="0"/>
          </a:p>
          <a:p>
            <a:r>
              <a:rPr lang="en-AU" dirty="0"/>
              <a:t>You also need to note that a percentage of individuals with an invisible disability (including mental health) will not be counted in statistics as they are hesitant about telling people they have a disability due to previous  negative experiences within the workplace.  </a:t>
            </a:r>
          </a:p>
          <a:p>
            <a:endParaRPr lang="en-AU" dirty="0"/>
          </a:p>
          <a:p>
            <a:r>
              <a:rPr lang="en-AU" dirty="0"/>
              <a:t>More research is being done into those individuals that are neuro diverse and LGBTQA+ as there is a strong link to disability within this community. </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782414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5150" y="449263"/>
            <a:ext cx="3455988" cy="2592387"/>
          </a:xfrm>
        </p:spPr>
      </p:sp>
      <p:sp>
        <p:nvSpPr>
          <p:cNvPr id="3" name="Notes Placeholder 2"/>
          <p:cNvSpPr>
            <a:spLocks noGrp="1"/>
          </p:cNvSpPr>
          <p:nvPr>
            <p:ph type="body" idx="1"/>
          </p:nvPr>
        </p:nvSpPr>
        <p:spPr/>
        <p:txBody>
          <a:bodyPr/>
          <a:lstStyle/>
          <a:p>
            <a:r>
              <a:rPr lang="en-AU" dirty="0"/>
              <a:t>We also need to take into account the increase in awareness of physical disabilities, mental health and chronic illness within the wider community, education and medical fields. </a:t>
            </a:r>
          </a:p>
          <a:p>
            <a:r>
              <a:rPr lang="en-AU" dirty="0"/>
              <a:t> </a:t>
            </a:r>
          </a:p>
          <a:p>
            <a:r>
              <a:rPr lang="en-AU" dirty="0"/>
              <a:t>Also of note is the increase in new migrants arriving into the community who are deaf or those that have come from backgrounds with high levels of trauma.</a:t>
            </a:r>
          </a:p>
          <a:p>
            <a:endParaRPr lang="en-AU" dirty="0"/>
          </a:p>
          <a:p>
            <a:r>
              <a:rPr lang="en-AU" dirty="0"/>
              <a:t> There is a need for individuals that can teach AUSLAN to migrants whose first language is not English. </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412426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461963"/>
            <a:ext cx="3455988" cy="2592387"/>
          </a:xfrm>
        </p:spPr>
      </p:sp>
      <p:sp>
        <p:nvSpPr>
          <p:cNvPr id="3" name="Notes Placeholder 2"/>
          <p:cNvSpPr>
            <a:spLocks noGrp="1"/>
          </p:cNvSpPr>
          <p:nvPr>
            <p:ph type="body" idx="1"/>
          </p:nvPr>
        </p:nvSpPr>
        <p:spPr/>
        <p:txBody>
          <a:bodyPr/>
          <a:lstStyle/>
          <a:p>
            <a:endParaRPr lang="en-AU" b="1" dirty="0"/>
          </a:p>
          <a:p>
            <a:r>
              <a:rPr lang="en-AU" b="1" dirty="0">
                <a:solidFill>
                  <a:srgbClr val="FF0000"/>
                </a:solidFill>
              </a:rPr>
              <a:t>*************************** Figures to reflect Loddon Mallee </a:t>
            </a:r>
          </a:p>
          <a:p>
            <a:r>
              <a:rPr lang="en-AU" dirty="0"/>
              <a:t>The number of those identifying as First Nations is increasing as they become more secure in doing so. </a:t>
            </a:r>
          </a:p>
          <a:p>
            <a:r>
              <a:rPr lang="en-AU" dirty="0"/>
              <a:t> The numbers vary across each LGA of the region with the highest numbers in the last census being in the Yarra Ranges.  </a:t>
            </a:r>
          </a:p>
          <a:p>
            <a:r>
              <a:rPr lang="en-AU" dirty="0"/>
              <a:t>The need to be Culturally aware is vital. – note any Cultural Awareness training that is running within the region.  </a:t>
            </a:r>
          </a:p>
          <a:p>
            <a:r>
              <a:rPr lang="en-AU" dirty="0"/>
              <a:t>Note the challenges with regards to Onboarding – access to ID documentation, concerns regarding police reports. </a:t>
            </a:r>
          </a:p>
          <a:p>
            <a:r>
              <a:rPr lang="en-AU" dirty="0"/>
              <a:t>Note that within the First Nations volunteering is normally informal and not identified as volunteering but as supporting their community. </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249718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427038"/>
            <a:ext cx="3455988" cy="2592387"/>
          </a:xfrm>
        </p:spPr>
      </p:sp>
      <p:sp>
        <p:nvSpPr>
          <p:cNvPr id="3" name="Notes Placeholder 2"/>
          <p:cNvSpPr>
            <a:spLocks noGrp="1"/>
          </p:cNvSpPr>
          <p:nvPr>
            <p:ph type="body" idx="1"/>
          </p:nvPr>
        </p:nvSpPr>
        <p:spPr/>
        <p:txBody>
          <a:bodyPr/>
          <a:lstStyle/>
          <a:p>
            <a:r>
              <a:rPr lang="en-US" dirty="0"/>
              <a:t>Your service users will feel safe and more comfortable accessing your services if they see individuals like them within the organisation. </a:t>
            </a:r>
          </a:p>
          <a:p>
            <a:endParaRPr lang="en-AU" dirty="0"/>
          </a:p>
          <a:p>
            <a:r>
              <a:rPr lang="en-AU" dirty="0"/>
              <a:t>By having a diverse workforce your organisation will be acknowledged as an organisation that is open to learning about cultural differences, while welcoming them on board to undertake paid or volunteer roles. This leads to a higher recognition of your organisation within  your community. </a:t>
            </a:r>
          </a:p>
          <a:p>
            <a:r>
              <a:rPr lang="en-AU"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552469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8300" y="519113"/>
            <a:ext cx="3455988" cy="2592387"/>
          </a:xfrm>
        </p:spPr>
      </p:sp>
      <p:sp>
        <p:nvSpPr>
          <p:cNvPr id="3" name="Notes Placeholder 2"/>
          <p:cNvSpPr>
            <a:spLocks noGrp="1"/>
          </p:cNvSpPr>
          <p:nvPr>
            <p:ph type="body" idx="1"/>
          </p:nvPr>
        </p:nvSpPr>
        <p:spPr/>
        <p:txBody>
          <a:bodyPr/>
          <a:lstStyle/>
          <a:p>
            <a:r>
              <a:rPr lang="en-AU" dirty="0"/>
              <a:t>By having a diverse workforce you have access to the experts who relate and  understand their communities, cultural differences and language. You can utilise this knowledge to improve your service delivery and ensure that access is fair, culturally safe and equitable. </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164059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dirty="0"/>
          </a:p>
        </p:txBody>
      </p:sp>
      <p:sp>
        <p:nvSpPr>
          <p:cNvPr id="3" name="Date Placeholder 2"/>
          <p:cNvSpPr>
            <a:spLocks noGrp="1"/>
          </p:cNvSpPr>
          <p:nvPr>
            <p:ph type="dt" idx="1"/>
          </p:nvPr>
        </p:nvSpPr>
        <p:spPr>
          <a:xfrm>
            <a:off x="5253159" y="1"/>
            <a:ext cx="4018351" cy="346532"/>
          </a:xfrm>
          <a:prstGeom prst="rect">
            <a:avLst/>
          </a:prstGeom>
        </p:spPr>
        <p:txBody>
          <a:bodyPr vert="horz" lIns="93004" tIns="46502" rIns="93004" bIns="4650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531938" y="692150"/>
            <a:ext cx="3457575" cy="2593975"/>
          </a:xfrm>
          <a:prstGeom prst="rect">
            <a:avLst/>
          </a:prstGeom>
          <a:noFill/>
          <a:ln w="12700">
            <a:solidFill>
              <a:prstClr val="black"/>
            </a:solidFill>
          </a:ln>
        </p:spPr>
        <p:txBody>
          <a:bodyPr vert="horz" lIns="93004" tIns="46502" rIns="93004" bIns="46502" rtlCol="0" anchor="ctr"/>
          <a:lstStyle/>
          <a:p>
            <a:endParaRPr dirty="0"/>
          </a:p>
        </p:txBody>
      </p:sp>
      <p:sp>
        <p:nvSpPr>
          <p:cNvPr id="5" name="Notes Placeholder 4"/>
          <p:cNvSpPr>
            <a:spLocks noGrp="1"/>
          </p:cNvSpPr>
          <p:nvPr>
            <p:ph type="body" sz="quarter" idx="3"/>
          </p:nvPr>
        </p:nvSpPr>
        <p:spPr>
          <a:xfrm>
            <a:off x="927315" y="3285631"/>
            <a:ext cx="5537065" cy="4044205"/>
          </a:xfrm>
          <a:prstGeom prst="rect">
            <a:avLst/>
          </a:prstGeom>
        </p:spPr>
        <p:txBody>
          <a:bodyPr vert="horz" lIns="93004" tIns="46502" rIns="93004" bIns="46502" rtlCol="0"/>
          <a:lstStyle/>
          <a:p>
            <a:endParaRPr lang="en-US" dirty="0"/>
          </a:p>
          <a:p>
            <a:r>
              <a:rPr lang="en-US" dirty="0"/>
              <a:t>It is vital that you understand who is in your community.</a:t>
            </a:r>
          </a:p>
          <a:p>
            <a:r>
              <a:rPr lang="en-US" dirty="0"/>
              <a:t>Are there barriers to them participating in volunteering for you:  </a:t>
            </a:r>
          </a:p>
          <a:p>
            <a:endParaRPr lang="en-US" dirty="0"/>
          </a:p>
          <a:p>
            <a:r>
              <a:rPr lang="en-US" dirty="0"/>
              <a:t>Have you considered their needs</a:t>
            </a:r>
          </a:p>
          <a:p>
            <a:pPr marL="285750" indent="-285750">
              <a:buFont typeface="+mj-lt"/>
              <a:buAutoNum type="romanLcPeriod"/>
            </a:pPr>
            <a:r>
              <a:rPr lang="en-US" dirty="0"/>
              <a:t>Many don’t want to approach your organisation by themselves -  Encourage people from diverse backgrounds, to volunteer by offering roles that can be done by two or three people.  It’s hard when you come from a different country to have the confidence to be the only one in an organisation.   Many would like to volunteer together.</a:t>
            </a:r>
          </a:p>
          <a:p>
            <a:pPr marL="285750" indent="-285750">
              <a:buFont typeface="+mj-lt"/>
              <a:buAutoNum type="romanLcPeriod"/>
            </a:pPr>
            <a:endParaRPr lang="en-US" dirty="0"/>
          </a:p>
          <a:p>
            <a:pPr marL="285750" indent="-285750">
              <a:buFont typeface="+mj-lt"/>
              <a:buAutoNum type="romanLcPeriod"/>
            </a:pPr>
            <a:r>
              <a:rPr lang="en-US" dirty="0"/>
              <a:t>They have young children and need guidance for childcare -  Larger organisations may be able to consider childcare, but for smaller ones, consider discussions with other small organisations who are facing the same problem .  ….. Could you come up with a solution together? E.g. share a child safe venue where children can be looked after for two or three hours. (Babysitting club??) Negotiation is key for all parties involved.  Neighborhood houses, centers, TAFE</a:t>
            </a:r>
          </a:p>
          <a:p>
            <a:pPr marL="285750" indent="-285750">
              <a:buFont typeface="+mj-lt"/>
              <a:buAutoNum type="romanLcPeriod"/>
            </a:pPr>
            <a:endParaRPr lang="en-US" dirty="0"/>
          </a:p>
          <a:p>
            <a:pPr marL="285750" indent="-285750">
              <a:buFont typeface="+mj-lt"/>
              <a:buAutoNum type="romanLcPeriod"/>
            </a:pPr>
            <a:r>
              <a:rPr lang="en-US" dirty="0"/>
              <a:t>Roster volunteers so they can share a car, drop off &amp; pick up children from school, sport or daycare. </a:t>
            </a:r>
          </a:p>
          <a:p>
            <a:pPr marL="285750" indent="-285750">
              <a:buFont typeface="+mj-lt"/>
              <a:buAutoNum type="romanLcPeriod"/>
            </a:pPr>
            <a:endParaRPr lang="en-US" dirty="0"/>
          </a:p>
        </p:txBody>
      </p:sp>
      <p:sp>
        <p:nvSpPr>
          <p:cNvPr id="6" name="Footer Placeholder 5"/>
          <p:cNvSpPr>
            <a:spLocks noGrp="1"/>
          </p:cNvSpPr>
          <p:nvPr>
            <p:ph type="ftr" sz="quarter" idx="4"/>
          </p:nvPr>
        </p:nvSpPr>
        <p:spPr>
          <a:xfrm>
            <a:off x="647666" y="7838910"/>
            <a:ext cx="3370687" cy="346532"/>
          </a:xfrm>
          <a:prstGeom prst="rect">
            <a:avLst/>
          </a:prstGeom>
        </p:spPr>
        <p:txBody>
          <a:bodyPr vert="horz" lIns="93004" tIns="46502" rIns="93004" bIns="46502" rtlCol="0" anchor="b"/>
          <a:lstStyle>
            <a:lvl1pPr algn="l">
              <a:defRPr sz="1200"/>
            </a:lvl1pPr>
          </a:lstStyle>
          <a:p>
            <a:endParaRPr dirty="0"/>
          </a:p>
        </p:txBody>
      </p:sp>
      <p:sp>
        <p:nvSpPr>
          <p:cNvPr id="7" name="Slide Number Placeholder 6"/>
          <p:cNvSpPr>
            <a:spLocks noGrp="1"/>
          </p:cNvSpPr>
          <p:nvPr>
            <p:ph type="sldNum" sz="quarter" idx="5"/>
          </p:nvPr>
        </p:nvSpPr>
        <p:spPr>
          <a:xfrm>
            <a:off x="5253159" y="6571264"/>
            <a:ext cx="4018351" cy="344928"/>
          </a:xfrm>
          <a:prstGeom prst="rect">
            <a:avLst/>
          </a:prstGeom>
        </p:spPr>
        <p:txBody>
          <a:bodyPr vert="horz" lIns="93004" tIns="46502" rIns="93004" bIns="46502"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lang="cs-CZ"/>
          </a:p>
        </p:txBody>
      </p:sp>
      <p:sp>
        <p:nvSpPr>
          <p:cNvPr id="3" name="Date Placeholder 2"/>
          <p:cNvSpPr>
            <a:spLocks noGrp="1"/>
          </p:cNvSpPr>
          <p:nvPr>
            <p:ph type="dt" idx="1"/>
          </p:nvPr>
        </p:nvSpPr>
        <p:spPr>
          <a:xfrm>
            <a:off x="5253159" y="1"/>
            <a:ext cx="4018351" cy="346532"/>
          </a:xfrm>
          <a:prstGeom prst="rect">
            <a:avLst/>
          </a:prstGeom>
        </p:spPr>
        <p:txBody>
          <a:bodyPr vert="horz" lIns="93004" tIns="46502" rIns="93004" bIns="46502" rtlCol="0"/>
          <a:lstStyle>
            <a:lvl1pPr algn="r">
              <a:defRPr sz="1200"/>
            </a:lvl1pPr>
          </a:lstStyle>
          <a:p>
            <a:fld id="{B7268E1E-0E44-426D-905E-8AD9B19D2182}" type="datetimeFigureOut">
              <a:rPr lang="cs-CZ" smtClean="0"/>
              <a:t>17.05.2023</a:t>
            </a:fld>
            <a:endParaRPr lang="cs-CZ"/>
          </a:p>
        </p:txBody>
      </p:sp>
      <p:sp>
        <p:nvSpPr>
          <p:cNvPr id="4" name="Slide Image Placeholder 3"/>
          <p:cNvSpPr>
            <a:spLocks noGrp="1" noRot="1" noChangeAspect="1"/>
          </p:cNvSpPr>
          <p:nvPr>
            <p:ph type="sldImg" idx="2"/>
          </p:nvPr>
        </p:nvSpPr>
        <p:spPr>
          <a:xfrm>
            <a:off x="2009775" y="544513"/>
            <a:ext cx="3455988" cy="2592387"/>
          </a:xfrm>
          <a:prstGeom prst="rect">
            <a:avLst/>
          </a:prstGeom>
          <a:noFill/>
          <a:ln w="12700">
            <a:solidFill>
              <a:prstClr val="black"/>
            </a:solidFill>
          </a:ln>
        </p:spPr>
        <p:txBody>
          <a:bodyPr vert="horz" lIns="93004" tIns="46502" rIns="93004" bIns="46502" rtlCol="0" anchor="ctr"/>
          <a:lstStyle/>
          <a:p>
            <a:endParaRPr lang="cs-CZ"/>
          </a:p>
        </p:txBody>
      </p:sp>
      <p:sp>
        <p:nvSpPr>
          <p:cNvPr id="5" name="Notes Placeholder 4"/>
          <p:cNvSpPr>
            <a:spLocks noGrp="1"/>
          </p:cNvSpPr>
          <p:nvPr>
            <p:ph type="body" sz="quarter" idx="3"/>
          </p:nvPr>
        </p:nvSpPr>
        <p:spPr>
          <a:xfrm>
            <a:off x="277020" y="3298053"/>
            <a:ext cx="5750505" cy="3113970"/>
          </a:xfrm>
          <a:prstGeom prst="rect">
            <a:avLst/>
          </a:prstGeom>
        </p:spPr>
        <p:txBody>
          <a:bodyPr vert="horz" lIns="93004" tIns="46502" rIns="93004" bIns="46502" rtlCol="0"/>
          <a:lstStyle/>
          <a:p>
            <a:pPr algn="l"/>
            <a:r>
              <a:rPr lang="en-US" dirty="0"/>
              <a:t>I </a:t>
            </a:r>
            <a:r>
              <a:rPr lang="en-AU" b="0" i="0" dirty="0">
                <a:solidFill>
                  <a:srgbClr val="22272B"/>
                </a:solidFill>
                <a:effectLst/>
                <a:latin typeface="Public Sans"/>
              </a:rPr>
              <a:t>acknowledge that I am hosting this meeting from the lands of Dja Dja Wurrung people of the Kulin Nation.</a:t>
            </a:r>
          </a:p>
          <a:p>
            <a:pPr algn="l"/>
            <a:r>
              <a:rPr lang="en-AU" b="0" i="0" dirty="0">
                <a:solidFill>
                  <a:srgbClr val="22272B"/>
                </a:solidFill>
                <a:effectLst/>
                <a:latin typeface="Public Sans"/>
              </a:rPr>
              <a:t>I also acknowledge the Traditional Custodians of the various lands on which you  work and live, and the Aboriginal and Torres Strait Islander people participating in this meeting.   </a:t>
            </a:r>
          </a:p>
          <a:p>
            <a:pPr algn="l"/>
            <a:r>
              <a:rPr lang="en-AU" b="0" i="0" dirty="0">
                <a:solidFill>
                  <a:srgbClr val="22272B"/>
                </a:solidFill>
                <a:effectLst/>
                <a:latin typeface="Public Sans"/>
              </a:rPr>
              <a:t>I pay my respects to Elders past, present and emerging.</a:t>
            </a:r>
          </a:p>
          <a:p>
            <a:pPr lvl="0"/>
            <a:endParaRPr lang="en-US" dirty="0"/>
          </a:p>
        </p:txBody>
      </p:sp>
      <p:sp>
        <p:nvSpPr>
          <p:cNvPr id="6" name="Footer Placeholder 5"/>
          <p:cNvSpPr>
            <a:spLocks noGrp="1"/>
          </p:cNvSpPr>
          <p:nvPr>
            <p:ph type="ftr" sz="quarter" idx="4"/>
          </p:nvPr>
        </p:nvSpPr>
        <p:spPr>
          <a:xfrm>
            <a:off x="2" y="6571264"/>
            <a:ext cx="4018351" cy="344928"/>
          </a:xfrm>
          <a:prstGeom prst="rect">
            <a:avLst/>
          </a:prstGeom>
        </p:spPr>
        <p:txBody>
          <a:bodyPr vert="horz" lIns="93004" tIns="46502" rIns="93004" bIns="46502" rtlCol="0" anchor="b"/>
          <a:lstStyle>
            <a:lvl1pPr algn="l">
              <a:defRPr sz="1200"/>
            </a:lvl1pPr>
          </a:lstStyle>
          <a:p>
            <a:endParaRPr lang="cs-CZ" dirty="0"/>
          </a:p>
        </p:txBody>
      </p:sp>
      <p:sp>
        <p:nvSpPr>
          <p:cNvPr id="7" name="Slide Number Placeholder 6"/>
          <p:cNvSpPr>
            <a:spLocks noGrp="1"/>
          </p:cNvSpPr>
          <p:nvPr>
            <p:ph type="sldNum" sz="quarter" idx="5"/>
          </p:nvPr>
        </p:nvSpPr>
        <p:spPr>
          <a:xfrm>
            <a:off x="5253159" y="6571264"/>
            <a:ext cx="4018351" cy="344928"/>
          </a:xfrm>
          <a:prstGeom prst="rect">
            <a:avLst/>
          </a:prstGeom>
        </p:spPr>
        <p:txBody>
          <a:bodyPr vert="horz" lIns="93004" tIns="46502" rIns="93004" bIns="46502"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582613"/>
            <a:ext cx="3455988" cy="2590800"/>
          </a:xfrm>
        </p:spPr>
      </p:sp>
      <p:sp>
        <p:nvSpPr>
          <p:cNvPr id="3" name="Notes Placeholder 2"/>
          <p:cNvSpPr>
            <a:spLocks noGrp="1"/>
          </p:cNvSpPr>
          <p:nvPr>
            <p:ph type="body" idx="1"/>
          </p:nvPr>
        </p:nvSpPr>
        <p:spPr>
          <a:xfrm>
            <a:off x="883480" y="3477545"/>
            <a:ext cx="5580901" cy="4800600"/>
          </a:xfrm>
        </p:spPr>
        <p:txBody>
          <a:bodyPr/>
          <a:lstStyle/>
          <a:p>
            <a:pPr marL="171450" indent="-171450">
              <a:buFont typeface="Arial" panose="020B0604020202020204" pitchFamily="34" charset="0"/>
              <a:buChar char="•"/>
            </a:pPr>
            <a:r>
              <a:rPr lang="en-US" dirty="0"/>
              <a:t>This is the formalized approach that has been the standard for many years.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need to remember that many of your diverse volunteers will have English as a second language.  Many do not have the word volunteer in their language but understand ‘helping out’.</a:t>
            </a:r>
          </a:p>
          <a:p>
            <a:pPr marL="171450" indent="-171450">
              <a:buFont typeface="Arial" panose="020B0604020202020204" pitchFamily="34" charset="0"/>
              <a:buChar char="•"/>
            </a:pPr>
            <a:r>
              <a:rPr lang="en-US" dirty="0"/>
              <a:t>Often all that is required is for you or another of your volunteers to ASK ‘would you like to help me with ……………</a:t>
            </a:r>
          </a:p>
          <a:p>
            <a:pPr marL="171450" indent="-171450">
              <a:buFont typeface="Arial" panose="020B0604020202020204" pitchFamily="34" charset="0"/>
              <a:buChar char="•"/>
            </a:pPr>
            <a:endParaRPr lang="en-US" dirty="0"/>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4038727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6270" y="3629818"/>
            <a:ext cx="6054843" cy="4800600"/>
          </a:xfrm>
        </p:spPr>
        <p:txBody>
          <a:bodyPr/>
          <a:lstStyle/>
          <a:p>
            <a:r>
              <a:rPr lang="en-US" sz="1400" dirty="0"/>
              <a:t>Remember that English is a second language to most migrants.  So …….</a:t>
            </a:r>
          </a:p>
          <a:p>
            <a:pPr marL="171450" indent="-171450">
              <a:buFont typeface="Arial" panose="020B0604020202020204" pitchFamily="34" charset="0"/>
              <a:buChar char="•"/>
            </a:pPr>
            <a:r>
              <a:rPr lang="en-US" sz="1400" dirty="0"/>
              <a:t>Keep paperwork to a  minimum and keep it simple.  Offer to have interpreter available.</a:t>
            </a:r>
          </a:p>
          <a:p>
            <a:pPr marL="171450" indent="-171450">
              <a:buFont typeface="Arial" panose="020B0604020202020204" pitchFamily="34" charset="0"/>
              <a:buChar char="•"/>
            </a:pPr>
            <a:r>
              <a:rPr lang="en-US" sz="1400" dirty="0"/>
              <a:t>Only ask for specific skills if they are needed. E.g. must have drivers license but the role they are doing is administration and they won’t be driving anywhere. </a:t>
            </a:r>
          </a:p>
          <a:p>
            <a:pPr marL="171450" indent="-171450">
              <a:buFont typeface="Arial" panose="020B0604020202020204" pitchFamily="34" charset="0"/>
              <a:buChar char="•"/>
            </a:pPr>
            <a:r>
              <a:rPr lang="en-US" sz="1400" dirty="0"/>
              <a:t>Try to have some diversity on the interviewing panel.  Let that person do the welcoming. And if possible, the induction and introductions to your organisation. </a:t>
            </a:r>
          </a:p>
          <a:p>
            <a:pPr marL="171450" indent="-171450">
              <a:buFont typeface="Arial" panose="020B0604020202020204" pitchFamily="34" charset="0"/>
              <a:buChar char="•"/>
            </a:pPr>
            <a:r>
              <a:rPr lang="en-US" sz="1400" dirty="0"/>
              <a:t>Operate with a buddy system so there will always be a known support person for your new volunteers.</a:t>
            </a:r>
          </a:p>
          <a:p>
            <a:pPr marL="171450" indent="-171450">
              <a:buFont typeface="Arial" panose="020B0604020202020204" pitchFamily="34" charset="0"/>
              <a:buChar char="•"/>
            </a:pPr>
            <a:r>
              <a:rPr lang="en-US" sz="1400" dirty="0"/>
              <a:t>Many fear Police Checks, and the like so be very sure they are needed before interviewing. </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91813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dirty="0"/>
          </a:p>
        </p:txBody>
      </p:sp>
      <p:sp>
        <p:nvSpPr>
          <p:cNvPr id="3" name="Date Placeholder 2"/>
          <p:cNvSpPr>
            <a:spLocks noGrp="1"/>
          </p:cNvSpPr>
          <p:nvPr>
            <p:ph type="dt" idx="1"/>
          </p:nvPr>
        </p:nvSpPr>
        <p:spPr>
          <a:xfrm>
            <a:off x="5253159" y="1"/>
            <a:ext cx="4018351" cy="346532"/>
          </a:xfrm>
          <a:prstGeom prst="rect">
            <a:avLst/>
          </a:prstGeom>
        </p:spPr>
        <p:txBody>
          <a:bodyPr vert="horz" lIns="93004" tIns="46502" rIns="93004" bIns="4650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905000" y="346075"/>
            <a:ext cx="3459163" cy="2593975"/>
          </a:xfrm>
          <a:prstGeom prst="rect">
            <a:avLst/>
          </a:prstGeom>
          <a:noFill/>
          <a:ln w="12700">
            <a:solidFill>
              <a:prstClr val="black"/>
            </a:solidFill>
          </a:ln>
        </p:spPr>
        <p:txBody>
          <a:bodyPr vert="horz" lIns="93004" tIns="46502" rIns="93004" bIns="46502" rtlCol="0" anchor="ctr"/>
          <a:lstStyle/>
          <a:p>
            <a:endParaRPr dirty="0"/>
          </a:p>
        </p:txBody>
      </p:sp>
      <p:sp>
        <p:nvSpPr>
          <p:cNvPr id="5" name="Notes Placeholder 4"/>
          <p:cNvSpPr>
            <a:spLocks noGrp="1"/>
          </p:cNvSpPr>
          <p:nvPr>
            <p:ph type="body" sz="quarter" idx="3"/>
          </p:nvPr>
        </p:nvSpPr>
        <p:spPr>
          <a:xfrm>
            <a:off x="581819" y="3020219"/>
            <a:ext cx="6131131" cy="6092129"/>
          </a:xfrm>
          <a:prstGeom prst="rect">
            <a:avLst/>
          </a:prstGeom>
        </p:spPr>
        <p:txBody>
          <a:bodyPr vert="horz" lIns="93004" tIns="46502" rIns="93004" bIns="46502" rtlCol="0"/>
          <a:lstStyle/>
          <a:p>
            <a:r>
              <a:rPr lang="en-US" dirty="0"/>
              <a:t>Research your local demographics. </a:t>
            </a:r>
          </a:p>
          <a:p>
            <a:pPr marL="228600" indent="-228600">
              <a:buFont typeface="+mj-lt"/>
              <a:buAutoNum type="arabicPeriod"/>
            </a:pPr>
            <a:r>
              <a:rPr lang="en-US" dirty="0"/>
              <a:t>Know who your local CALD community  groups are and build relationships with them. Make contact with relevant community leaders.</a:t>
            </a:r>
          </a:p>
          <a:p>
            <a:pPr marL="228600" indent="-228600">
              <a:buFont typeface="+mj-lt"/>
              <a:buAutoNum type="arabicPeriod"/>
            </a:pPr>
            <a:r>
              <a:rPr lang="en-US" dirty="0"/>
              <a:t>Create networks with other mainstream community groups e.g. local council, Volunteer Resource Centre, Centrelink multicultural staff, and work together to support culturally diverse volunteers and communities.</a:t>
            </a:r>
          </a:p>
          <a:p>
            <a:pPr marL="228600" indent="-228600">
              <a:buFont typeface="+mj-lt"/>
              <a:buAutoNum type="arabicPeriod"/>
            </a:pPr>
            <a:r>
              <a:rPr lang="en-US" dirty="0"/>
              <a:t>Recruit a CALD volunteers or a team of volunteers from different cultural groups to assist development of a CALD volunteering strategy for your organisation.</a:t>
            </a:r>
          </a:p>
          <a:p>
            <a:pPr marL="228600" indent="-228600">
              <a:buFont typeface="+mj-lt"/>
              <a:buAutoNum type="arabicPeriod"/>
            </a:pPr>
            <a:r>
              <a:rPr lang="en-US" dirty="0"/>
              <a:t>The most effective way of distributing information into ethnic-specific communities is face-to-face communication. Information presented in this format is often seen as being more trustworthy when a “person” rather than an “institution” delivers it. Work with your local CALD communities to provide information sessions on volunteering and engage CALD volunteers in this process. There is no better ambassador for volunteering than volunteers themselves.</a:t>
            </a:r>
          </a:p>
          <a:p>
            <a:pPr marL="228600" indent="-228600">
              <a:buFont typeface="+mj-lt"/>
              <a:buAutoNum type="arabicPeriod"/>
            </a:pPr>
            <a:r>
              <a:rPr lang="en-US" dirty="0"/>
              <a:t>Advertise your volunteer roles and information on volunteering in ethnic community newspapers – these are widely read within the different community groups.</a:t>
            </a:r>
          </a:p>
          <a:p>
            <a:pPr marL="228600" indent="-228600">
              <a:buFont typeface="+mj-lt"/>
              <a:buAutoNum type="arabicPeriod"/>
            </a:pPr>
            <a:r>
              <a:rPr lang="en-US" dirty="0"/>
              <a:t>Make it easy for prospective volunteers to get involved. Cut down on the amount of paperwork required to complete, OR, include this as part of your interview process. Too many forms to fill out can be seen as a barrier to volunteering.</a:t>
            </a:r>
          </a:p>
          <a:p>
            <a:pPr marL="228600" indent="-228600">
              <a:buFont typeface="+mj-lt"/>
              <a:buAutoNum type="arabicPeriod"/>
            </a:pPr>
            <a:r>
              <a:rPr lang="en-US" dirty="0"/>
              <a:t>The concept of volunteering can be interpreted in many different ways. Think of other ways you can describe (in plain language) what it means to be a volunteer e.g. use phrases such as “help your community”. Ensure your promotional materials reflect this. Enlist LCMS to gain their feedback from a non-English speaking point of view. </a:t>
            </a:r>
          </a:p>
          <a:p>
            <a:pPr marL="228600" indent="-228600">
              <a:buFont typeface="+mj-lt"/>
              <a:buAutoNum type="arabicPeriod"/>
            </a:pPr>
            <a:r>
              <a:rPr lang="en-US" dirty="0"/>
              <a:t>Translate complicated policies into plain language to ensure  CALD volunteers is understand. </a:t>
            </a:r>
          </a:p>
          <a:p>
            <a:pPr marL="228600" indent="-228600">
              <a:buFont typeface="+mj-lt"/>
              <a:buAutoNum type="arabicPeriod"/>
            </a:pPr>
            <a:r>
              <a:rPr lang="en-US" dirty="0"/>
              <a:t>Don't assume that all cultures are the same, especially concerning gender differences. Well-established communities will differ from new and emerging communities in the issues they face, their English proficiency, and their experiences with the wider Australian community. </a:t>
            </a:r>
          </a:p>
          <a:p>
            <a:pPr marL="228600" indent="-228600">
              <a:buFont typeface="+mj-lt"/>
              <a:buAutoNum type="arabicPeriod"/>
            </a:pPr>
            <a:r>
              <a:rPr lang="en-US" dirty="0"/>
              <a:t>Flexibility in management: This may include the need to provide extra support to these volunteers such as establishing a mentor or buddy system, an interpreter during the interview and  onboarding stages. </a:t>
            </a:r>
          </a:p>
          <a:p>
            <a:endParaRPr lang="en-US" dirty="0"/>
          </a:p>
          <a:p>
            <a:pPr marL="174382" indent="-174382">
              <a:buFontTx/>
              <a:buChar char="-"/>
            </a:pPr>
            <a:endParaRPr lang="en-US" dirty="0"/>
          </a:p>
        </p:txBody>
      </p:sp>
      <p:sp>
        <p:nvSpPr>
          <p:cNvPr id="6" name="Footer Placeholder 5"/>
          <p:cNvSpPr>
            <a:spLocks noGrp="1"/>
          </p:cNvSpPr>
          <p:nvPr>
            <p:ph type="ftr" sz="quarter" idx="4"/>
          </p:nvPr>
        </p:nvSpPr>
        <p:spPr>
          <a:xfrm>
            <a:off x="2" y="6571264"/>
            <a:ext cx="254644" cy="344928"/>
          </a:xfrm>
          <a:prstGeom prst="rect">
            <a:avLst/>
          </a:prstGeom>
        </p:spPr>
        <p:txBody>
          <a:bodyPr vert="horz" lIns="93004" tIns="46502" rIns="93004" bIns="46502" rtlCol="0" anchor="b"/>
          <a:lstStyle>
            <a:lvl1pPr algn="l">
              <a:defRPr sz="1200"/>
            </a:lvl1pPr>
          </a:lstStyle>
          <a:p>
            <a:endParaRPr dirty="0"/>
          </a:p>
        </p:txBody>
      </p:sp>
      <p:sp>
        <p:nvSpPr>
          <p:cNvPr id="7" name="Slide Number Placeholder 6"/>
          <p:cNvSpPr>
            <a:spLocks noGrp="1"/>
          </p:cNvSpPr>
          <p:nvPr>
            <p:ph type="sldNum" sz="quarter" idx="5"/>
          </p:nvPr>
        </p:nvSpPr>
        <p:spPr>
          <a:xfrm>
            <a:off x="5253159" y="6571264"/>
            <a:ext cx="4018351" cy="344928"/>
          </a:xfrm>
          <a:prstGeom prst="rect">
            <a:avLst/>
          </a:prstGeom>
        </p:spPr>
        <p:txBody>
          <a:bodyPr vert="horz" lIns="93004" tIns="46502" rIns="93004" bIns="46502"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582613"/>
            <a:ext cx="3455988" cy="2590800"/>
          </a:xfrm>
        </p:spPr>
      </p:sp>
      <p:sp>
        <p:nvSpPr>
          <p:cNvPr id="3" name="Notes Placeholder 2"/>
          <p:cNvSpPr>
            <a:spLocks noGrp="1"/>
          </p:cNvSpPr>
          <p:nvPr>
            <p:ph type="body" idx="1"/>
          </p:nvPr>
        </p:nvSpPr>
        <p:spPr>
          <a:xfrm>
            <a:off x="647666" y="3629818"/>
            <a:ext cx="5895318" cy="4800600"/>
          </a:xfrm>
        </p:spPr>
        <p:txBody>
          <a:bodyPr/>
          <a:lstStyle/>
          <a:p>
            <a:r>
              <a:rPr lang="en-US" sz="1400" dirty="0"/>
              <a:t>Link  in to local First Nation advisory groups such as Dja Dja Wurrung (Central Victoria) for guidance about having First Nations volunteers.</a:t>
            </a:r>
            <a:endParaRPr lang="en-AU" sz="1400"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4231659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582613"/>
            <a:ext cx="3455987" cy="2590800"/>
          </a:xfrm>
        </p:spPr>
      </p:sp>
      <p:sp>
        <p:nvSpPr>
          <p:cNvPr id="3" name="Notes Placeholder 2"/>
          <p:cNvSpPr>
            <a:spLocks noGrp="1"/>
          </p:cNvSpPr>
          <p:nvPr>
            <p:ph type="body" idx="1"/>
          </p:nvPr>
        </p:nvSpPr>
        <p:spPr>
          <a:xfrm>
            <a:off x="569062" y="3629818"/>
            <a:ext cx="5895318" cy="4800600"/>
          </a:xfrm>
        </p:spPr>
        <p:txBody>
          <a:bodyPr/>
          <a:lstStyle/>
          <a:p>
            <a:r>
              <a:rPr lang="en-AU" sz="1400" dirty="0"/>
              <a:t>It’s not that First Nations do not volunteer but that different words in their language are used.  Volunteering  tends to stay within their own communities and to be more informal.  </a:t>
            </a:r>
          </a:p>
          <a:p>
            <a:endParaRPr lang="en-AU" sz="1400" dirty="0"/>
          </a:p>
          <a:p>
            <a:r>
              <a:rPr lang="en-AU" sz="1400" dirty="0"/>
              <a:t>First Nations have very large volunteer investment in Land Care and renewal of land projects across Victoria</a:t>
            </a:r>
          </a:p>
          <a:p>
            <a:endParaRPr lang="en-AU" sz="1400" dirty="0"/>
          </a:p>
          <a:p>
            <a:r>
              <a:rPr lang="en-AU" sz="1400" dirty="0"/>
              <a:t>Approach through Dja Dja Wurrung Cultural Centre in Eaglehawk. Each region may hold their own training relating to the best way to include First Nations people into your organisation.</a:t>
            </a:r>
          </a:p>
          <a:p>
            <a:endParaRPr lang="en-AU" sz="1400" dirty="0"/>
          </a:p>
          <a:p>
            <a:r>
              <a:rPr lang="en-AU" sz="1400" dirty="0"/>
              <a:t>Organisations may need to do a benchmarking assessment to determine if they meet cultural requirements.</a:t>
            </a:r>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462008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582613"/>
            <a:ext cx="3454400" cy="2590800"/>
          </a:xfrm>
        </p:spPr>
      </p:sp>
      <p:sp>
        <p:nvSpPr>
          <p:cNvPr id="3" name="Notes Placeholder 2"/>
          <p:cNvSpPr>
            <a:spLocks noGrp="1"/>
          </p:cNvSpPr>
          <p:nvPr>
            <p:ph type="body" idx="1"/>
          </p:nvPr>
        </p:nvSpPr>
        <p:spPr>
          <a:xfrm>
            <a:off x="569062" y="3629818"/>
            <a:ext cx="5895318" cy="4800600"/>
          </a:xfrm>
        </p:spPr>
        <p:txBody>
          <a:bodyPr/>
          <a:lstStyle/>
          <a:p>
            <a:pPr marL="232509" indent="-232509">
              <a:buAutoNum type="arabicPeriod"/>
            </a:pPr>
            <a:r>
              <a:rPr lang="en-AU" sz="1400" dirty="0"/>
              <a:t>Who are your local First Nation Communities?   </a:t>
            </a:r>
          </a:p>
          <a:p>
            <a:r>
              <a:rPr lang="en-AU" sz="1400" dirty="0"/>
              <a:t>	Dja Dja Wurrung in Bendigo and Central Victoria, Kooyoora in 	Bridgwater and Loddon.</a:t>
            </a:r>
          </a:p>
          <a:p>
            <a:pPr marL="232509" indent="-232509">
              <a:buAutoNum type="arabicPeriod"/>
            </a:pPr>
            <a:r>
              <a:rPr lang="en-AU" sz="1400" dirty="0"/>
              <a:t>Introduce yourself and your organisation, see if you can be invited along for a yarn.  Let them lead the interactions. </a:t>
            </a:r>
          </a:p>
          <a:p>
            <a:pPr marL="232509" indent="-232509">
              <a:buAutoNum type="arabicPeriod"/>
            </a:pPr>
            <a:r>
              <a:rPr lang="en-AU" sz="1400" dirty="0"/>
              <a:t>Collaborate, listen and learn</a:t>
            </a:r>
          </a:p>
          <a:p>
            <a:pPr marL="232509" indent="-232509">
              <a:buAutoNum type="arabicPeriod"/>
            </a:pPr>
            <a:r>
              <a:rPr lang="en-AU" sz="1400" dirty="0"/>
              <a:t>Work on your cultural understanding</a:t>
            </a:r>
          </a:p>
          <a:p>
            <a:pPr marL="232509" indent="-232509">
              <a:buAutoNum type="arabicPeriod"/>
            </a:pPr>
            <a:r>
              <a:rPr lang="en-AU" sz="1400" dirty="0"/>
              <a:t>Form partnerships and working relationships with First Nation VIOs, work alongside them. </a:t>
            </a:r>
          </a:p>
          <a:p>
            <a:pPr marL="232509" indent="-232509">
              <a:buAutoNum type="arabicPeriod"/>
            </a:pPr>
            <a:r>
              <a:rPr lang="en-AU" sz="1400" dirty="0"/>
              <a:t>Remember that providing onboarding documentation can be challenging.  </a:t>
            </a:r>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246408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582613"/>
            <a:ext cx="3455988" cy="2590800"/>
          </a:xfrm>
        </p:spPr>
      </p:sp>
      <p:sp>
        <p:nvSpPr>
          <p:cNvPr id="3" name="Notes Placeholder 2"/>
          <p:cNvSpPr>
            <a:spLocks noGrp="1"/>
          </p:cNvSpPr>
          <p:nvPr>
            <p:ph type="body" idx="1"/>
          </p:nvPr>
        </p:nvSpPr>
        <p:spPr>
          <a:xfrm>
            <a:off x="490457" y="3629818"/>
            <a:ext cx="5895318" cy="4800600"/>
          </a:xfrm>
        </p:spPr>
        <p:txBody>
          <a:bodyPr/>
          <a:lstStyle/>
          <a:p>
            <a:r>
              <a:rPr lang="en-US" sz="1400" dirty="0"/>
              <a:t>Whilst we have many people identifying they have a disability, many want to volunteer but have difficulty being placed and are greatly under used.</a:t>
            </a:r>
          </a:p>
          <a:p>
            <a:endParaRPr lang="en-US" sz="1400" dirty="0"/>
          </a:p>
          <a:p>
            <a:r>
              <a:rPr lang="en-US" sz="1400" dirty="0"/>
              <a:t>Consider the word disability.  It covers everyone with any kind of  infirmity, whether major, minor or in between. </a:t>
            </a:r>
            <a:endParaRPr lang="en-AU" sz="1400" dirty="0"/>
          </a:p>
          <a:p>
            <a:r>
              <a:rPr lang="en-AU" sz="1400" dirty="0"/>
              <a:t>I have a disability..  But I am lucky because my organisation recognises that I am not impaired to do this role. </a:t>
            </a:r>
          </a:p>
          <a:p>
            <a:endParaRPr lang="en-AU" sz="1400" dirty="0"/>
          </a:p>
          <a:p>
            <a:r>
              <a:rPr lang="en-AU" sz="1400" dirty="0"/>
              <a:t>We must be more broadminded and allow prospective volunteers to describe their abilities and own goals.  Can you march them to a role if you adapt a little bit?</a:t>
            </a:r>
            <a:endParaRPr lang="en-US" sz="1400"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3388753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dirty="0"/>
          </a:p>
        </p:txBody>
      </p:sp>
      <p:sp>
        <p:nvSpPr>
          <p:cNvPr id="3" name="Date Placeholder 2"/>
          <p:cNvSpPr>
            <a:spLocks noGrp="1"/>
          </p:cNvSpPr>
          <p:nvPr>
            <p:ph type="dt" idx="1"/>
          </p:nvPr>
        </p:nvSpPr>
        <p:spPr>
          <a:xfrm>
            <a:off x="5253159" y="1"/>
            <a:ext cx="4018351" cy="346532"/>
          </a:xfrm>
          <a:prstGeom prst="rect">
            <a:avLst/>
          </a:prstGeom>
        </p:spPr>
        <p:txBody>
          <a:bodyPr vert="horz" lIns="93004" tIns="46502" rIns="93004" bIns="4650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009775" y="517525"/>
            <a:ext cx="3455988" cy="2592388"/>
          </a:xfrm>
          <a:prstGeom prst="rect">
            <a:avLst/>
          </a:prstGeom>
          <a:noFill/>
          <a:ln w="12700">
            <a:solidFill>
              <a:prstClr val="black"/>
            </a:solidFill>
          </a:ln>
        </p:spPr>
        <p:txBody>
          <a:bodyPr vert="horz" lIns="93004" tIns="46502" rIns="93004" bIns="46502" rtlCol="0" anchor="ctr"/>
          <a:lstStyle/>
          <a:p>
            <a:endParaRPr dirty="0"/>
          </a:p>
        </p:txBody>
      </p:sp>
      <p:sp>
        <p:nvSpPr>
          <p:cNvPr id="5" name="Notes Placeholder 4"/>
          <p:cNvSpPr>
            <a:spLocks noGrp="1"/>
          </p:cNvSpPr>
          <p:nvPr>
            <p:ph type="body" sz="quarter" idx="3"/>
          </p:nvPr>
        </p:nvSpPr>
        <p:spPr>
          <a:xfrm>
            <a:off x="333249" y="3280906"/>
            <a:ext cx="6288339" cy="5488780"/>
          </a:xfrm>
          <a:prstGeom prst="rect">
            <a:avLst/>
          </a:prstGeom>
        </p:spPr>
        <p:txBody>
          <a:bodyPr vert="horz" lIns="93004" tIns="46502" rIns="93004" bIns="46502" rtlCol="0"/>
          <a:lstStyle/>
          <a:p>
            <a:pPr marL="232509" indent="-232509">
              <a:buAutoNum type="arabicPeriod"/>
            </a:pPr>
            <a:r>
              <a:rPr lang="en-US" dirty="0"/>
              <a:t>Best practice as recommended by Volunteering Victoria is to routinely scope volunteer roles and develop Volunteer Role Descriptions.  Over time, Role Descriptions can become standardised with unnecessary requirements that create barriers for people with disability. E.g.</a:t>
            </a:r>
          </a:p>
          <a:p>
            <a:pPr marL="742950" lvl="1" indent="-285750">
              <a:buFont typeface="Wingdings" panose="05000000000000000000" pitchFamily="2" charset="2"/>
              <a:buChar char="§"/>
            </a:pPr>
            <a:r>
              <a:rPr lang="en-US" dirty="0"/>
              <a:t>Does the volunteer need a drivers license to perform the role?</a:t>
            </a:r>
          </a:p>
          <a:p>
            <a:pPr marL="628650" lvl="1" indent="-171450">
              <a:buFont typeface="Wingdings" panose="05000000000000000000" pitchFamily="2" charset="2"/>
              <a:buChar char="§"/>
            </a:pPr>
            <a:r>
              <a:rPr lang="en-US" dirty="0"/>
              <a:t>- Do they need to do heavy lifting?</a:t>
            </a:r>
          </a:p>
          <a:p>
            <a:pPr marL="628650" lvl="1" indent="-171450">
              <a:buFont typeface="Wingdings" panose="05000000000000000000" pitchFamily="2" charset="2"/>
              <a:buChar char="§"/>
            </a:pPr>
            <a:r>
              <a:rPr lang="en-US" dirty="0"/>
              <a:t>- Are you able to be flexible with requirements and noted in the role description?</a:t>
            </a:r>
          </a:p>
          <a:p>
            <a:pPr marL="628650" lvl="1" indent="-171450">
              <a:buFont typeface="Wingdings" panose="05000000000000000000" pitchFamily="2" charset="2"/>
              <a:buChar char="§"/>
            </a:pPr>
            <a:r>
              <a:rPr lang="en-US" dirty="0"/>
              <a:t>- Can the role be divided or shared by two volunteers?</a:t>
            </a:r>
          </a:p>
          <a:p>
            <a:pPr marL="628650" lvl="1" indent="-171450">
              <a:buFont typeface="Wingdings" panose="05000000000000000000" pitchFamily="2" charset="2"/>
              <a:buChar char="§"/>
            </a:pPr>
            <a:r>
              <a:rPr lang="en-US" dirty="0"/>
              <a:t>Do you welcome people with disability,  are new to our country or are diverse in other ways? </a:t>
            </a:r>
          </a:p>
          <a:p>
            <a:pPr marL="628650" lvl="1" indent="-171450">
              <a:buFont typeface="Wingdings" panose="05000000000000000000" pitchFamily="2" charset="2"/>
              <a:buChar char="§"/>
            </a:pPr>
            <a:r>
              <a:rPr lang="en-US" dirty="0"/>
              <a:t>It is important not to be tokenistic but including  a welcoming statement in your role description will lead to a greater pool of talent.  Language choice is critical. </a:t>
            </a:r>
          </a:p>
          <a:p>
            <a:pPr marL="628650" lvl="1" indent="-171450">
              <a:buFont typeface="Wingdings" panose="05000000000000000000" pitchFamily="2" charset="2"/>
              <a:buChar char="§"/>
            </a:pPr>
            <a:r>
              <a:rPr lang="en-US" dirty="0"/>
              <a:t>Consider promoting your volunteer roles through disability services or disability employment agencies to reach a wider pool of people.</a:t>
            </a:r>
          </a:p>
          <a:p>
            <a:pPr marL="628650" lvl="1" indent="-171450">
              <a:buFont typeface="Wingdings" panose="05000000000000000000" pitchFamily="2" charset="2"/>
              <a:buChar char="§"/>
            </a:pPr>
            <a:r>
              <a:rPr lang="en-US" dirty="0"/>
              <a:t>Is your website clear and accessible? Is the font and text readable for assertive technology and software? Is the pathway to volunteer opportunities prominent?</a:t>
            </a:r>
          </a:p>
          <a:p>
            <a:pPr marL="628650" lvl="1" indent="-171450">
              <a:buFont typeface="Wingdings" panose="05000000000000000000" pitchFamily="2" charset="2"/>
              <a:buChar char="§"/>
            </a:pPr>
            <a:endParaRPr lang="en-US" dirty="0"/>
          </a:p>
          <a:p>
            <a:r>
              <a:rPr lang="en-US" dirty="0"/>
              <a:t>2. Volunteers deserve a valued role and this depends on the expectations and aspirations of the individual. E.g. some people enjoy basic tasks while others prefer lots of changing tasks. Your organisation may require a specific outcome but it may be possible to negotiate  details once the volunteers personal preferences have been determined.</a:t>
            </a:r>
          </a:p>
          <a:p>
            <a:endParaRPr lang="en-US" dirty="0"/>
          </a:p>
          <a:p>
            <a:r>
              <a:rPr lang="en-US" dirty="0"/>
              <a:t>3. Using a blend of advertising media is important to ensure that people with a disability can access your volunteer opportunity. Some people with a disability will be dissuaded from applying if they cannot access the recruitment process due to a lack of alternative format, for example, large print, easy English, audio/radio and online. </a:t>
            </a:r>
          </a:p>
          <a:p>
            <a:endParaRPr lang="en-US" dirty="0"/>
          </a:p>
          <a:p>
            <a:r>
              <a:rPr lang="en-AU" dirty="0"/>
              <a:t>It is acceptable to specify that positions are suitable for a volunteer with support needs, a disability or with special needs.</a:t>
            </a:r>
            <a:endParaRPr lang="en-US" dirty="0"/>
          </a:p>
        </p:txBody>
      </p:sp>
      <p:sp>
        <p:nvSpPr>
          <p:cNvPr id="6" name="Footer Placeholder 5"/>
          <p:cNvSpPr>
            <a:spLocks noGrp="1"/>
          </p:cNvSpPr>
          <p:nvPr>
            <p:ph type="ftr" sz="quarter" idx="4"/>
          </p:nvPr>
        </p:nvSpPr>
        <p:spPr>
          <a:xfrm>
            <a:off x="581818" y="8769687"/>
            <a:ext cx="3436534" cy="45719"/>
          </a:xfrm>
          <a:prstGeom prst="rect">
            <a:avLst/>
          </a:prstGeom>
        </p:spPr>
        <p:txBody>
          <a:bodyPr vert="horz" lIns="93004" tIns="46502" rIns="93004" bIns="46502" rtlCol="0" anchor="b"/>
          <a:lstStyle>
            <a:lvl1pPr algn="l">
              <a:defRPr sz="1200"/>
            </a:lvl1pPr>
          </a:lstStyle>
          <a:p>
            <a:endParaRPr dirty="0"/>
          </a:p>
        </p:txBody>
      </p:sp>
      <p:sp>
        <p:nvSpPr>
          <p:cNvPr id="7" name="Slide Number Placeholder 6"/>
          <p:cNvSpPr>
            <a:spLocks noGrp="1"/>
          </p:cNvSpPr>
          <p:nvPr>
            <p:ph type="sldNum" sz="quarter" idx="5"/>
          </p:nvPr>
        </p:nvSpPr>
        <p:spPr>
          <a:xfrm>
            <a:off x="5253159" y="6571264"/>
            <a:ext cx="4018351" cy="344928"/>
          </a:xfrm>
          <a:prstGeom prst="rect">
            <a:avLst/>
          </a:prstGeom>
        </p:spPr>
        <p:txBody>
          <a:bodyPr vert="horz" lIns="93004" tIns="46502" rIns="93004" bIns="46502" rtlCol="0" anchor="b"/>
          <a:lstStyle>
            <a:lvl1pPr algn="r">
              <a:defRPr sz="1200"/>
            </a:lvl1pPr>
          </a:lstStyle>
          <a:p>
            <a:r>
              <a:rPr lang="cs-CZ"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658813"/>
            <a:ext cx="3455987" cy="25908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401324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6100" y="430213"/>
            <a:ext cx="3455988" cy="2592387"/>
          </a:xfrm>
        </p:spPr>
      </p:sp>
      <p:sp>
        <p:nvSpPr>
          <p:cNvPr id="3" name="Notes Placeholder 2"/>
          <p:cNvSpPr>
            <a:spLocks noGrp="1"/>
          </p:cNvSpPr>
          <p:nvPr>
            <p:ph type="body" idx="1"/>
          </p:nvPr>
        </p:nvSpPr>
        <p:spPr/>
        <p:txBody>
          <a:bodyPr/>
          <a:lstStyle/>
          <a:p>
            <a:r>
              <a:rPr lang="en-AU" dirty="0"/>
              <a:t>Note to make, </a:t>
            </a:r>
          </a:p>
          <a:p>
            <a:r>
              <a:rPr lang="en-AU" dirty="0"/>
              <a:t>There is a lot of cross over within these areas.  </a:t>
            </a:r>
          </a:p>
          <a:p>
            <a:r>
              <a:rPr lang="en-AU" dirty="0"/>
              <a:t>Very rarely does one volunteer fall under just one of these categories.,</a:t>
            </a:r>
          </a:p>
          <a:p>
            <a:r>
              <a:rPr lang="en-AU" dirty="0"/>
              <a:t>In particular, there is a higher level of mental health documented within all of these communities.  </a:t>
            </a:r>
          </a:p>
          <a:p>
            <a:endParaRPr lang="en-AU" dirty="0"/>
          </a:p>
          <a:p>
            <a:r>
              <a:rPr lang="en-AU" dirty="0"/>
              <a:t>Note – </a:t>
            </a:r>
          </a:p>
          <a:p>
            <a:r>
              <a:rPr lang="en-AU" dirty="0"/>
              <a:t>These communities also have a higher barrier to employment  (INCOME) and volunteering comes with  costs of both time and money  which can make it more difficult  for them to participate in volunteering.  </a:t>
            </a:r>
          </a:p>
          <a:p>
            <a:endParaRPr lang="en-AU" dirty="0"/>
          </a:p>
          <a:p>
            <a:r>
              <a:rPr lang="en-AU" dirty="0"/>
              <a:t>Are there any supports you offer to make this easier?  E.g. car pool, or fuel card (occasionally),  access to lunch.</a:t>
            </a: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68144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582613"/>
            <a:ext cx="3455988" cy="2590800"/>
          </a:xfrm>
        </p:spPr>
      </p:sp>
      <p:sp>
        <p:nvSpPr>
          <p:cNvPr id="3" name="Notes Placeholder 2"/>
          <p:cNvSpPr>
            <a:spLocks noGrp="1"/>
          </p:cNvSpPr>
          <p:nvPr>
            <p:ph type="body" idx="1"/>
          </p:nvPr>
        </p:nvSpPr>
        <p:spPr/>
        <p:txBody>
          <a:bodyPr/>
          <a:lstStyle/>
          <a:p>
            <a:endParaRPr lang="en-AU" dirty="0"/>
          </a:p>
          <a:p>
            <a:endParaRPr lang="en-AU" dirty="0"/>
          </a:p>
          <a:p>
            <a:r>
              <a:rPr lang="en-AU" sz="1400" dirty="0"/>
              <a:t>Who is in the room – meet &amp; greet</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7371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277813"/>
            <a:ext cx="3455988" cy="2590800"/>
          </a:xfrm>
        </p:spPr>
      </p:sp>
      <p:sp>
        <p:nvSpPr>
          <p:cNvPr id="3" name="Notes Placeholder 2"/>
          <p:cNvSpPr>
            <a:spLocks noGrp="1"/>
          </p:cNvSpPr>
          <p:nvPr>
            <p:ph type="body" idx="1"/>
          </p:nvPr>
        </p:nvSpPr>
        <p:spPr>
          <a:xfrm>
            <a:off x="200820" y="3096419"/>
            <a:ext cx="6580294" cy="5333999"/>
          </a:xfrm>
        </p:spPr>
        <p:txBody>
          <a:bodyPr/>
          <a:lstStyle/>
          <a:p>
            <a:pPr marL="296446" lvl="1" indent="0">
              <a:lnSpc>
                <a:spcPct val="150000"/>
              </a:lnSpc>
              <a:buFont typeface="Arial"/>
              <a:buNone/>
            </a:pPr>
            <a:r>
              <a:rPr lang="en-US" spc="230" dirty="0">
                <a:solidFill>
                  <a:srgbClr val="291B25"/>
                </a:solidFill>
                <a:latin typeface="Glacial Indifference"/>
              </a:rPr>
              <a:t>Let’s recap workshop 2 before moving to today’s presentations.</a:t>
            </a:r>
          </a:p>
          <a:p>
            <a:pPr marL="592893" lvl="1" indent="-296447">
              <a:lnSpc>
                <a:spcPct val="150000"/>
              </a:lnSpc>
              <a:buFont typeface="Arial"/>
              <a:buChar char="•"/>
            </a:pPr>
            <a:r>
              <a:rPr lang="en-US" spc="230" dirty="0">
                <a:solidFill>
                  <a:srgbClr val="291B25"/>
                </a:solidFill>
                <a:latin typeface="Glacial Indifference"/>
              </a:rPr>
              <a:t>Know Your Mission- the mission keeps everyone focused on what we are wanting to achieve</a:t>
            </a:r>
          </a:p>
          <a:p>
            <a:pPr marL="592893" lvl="1" indent="-296447">
              <a:lnSpc>
                <a:spcPct val="150000"/>
              </a:lnSpc>
              <a:buFont typeface="Arial"/>
              <a:buChar char="•"/>
            </a:pPr>
            <a:r>
              <a:rPr lang="en-US" spc="230" dirty="0">
                <a:solidFill>
                  <a:srgbClr val="291B25"/>
                </a:solidFill>
                <a:latin typeface="Glacial Indifference"/>
              </a:rPr>
              <a:t>Systems and Processes – give us the methodology to reach our goals</a:t>
            </a:r>
          </a:p>
          <a:p>
            <a:pPr marL="592893" lvl="1" indent="-296447">
              <a:lnSpc>
                <a:spcPct val="150000"/>
              </a:lnSpc>
              <a:buFont typeface="Arial"/>
              <a:buChar char="•"/>
            </a:pPr>
            <a:r>
              <a:rPr lang="en-US" spc="230" dirty="0">
                <a:solidFill>
                  <a:srgbClr val="291B25"/>
                </a:solidFill>
                <a:latin typeface="Glacial Indifference"/>
              </a:rPr>
              <a:t>Meeting the Market – find the expectations of our community and what they want</a:t>
            </a:r>
          </a:p>
          <a:p>
            <a:pPr marL="592893" lvl="1" indent="-296447">
              <a:lnSpc>
                <a:spcPct val="150000"/>
              </a:lnSpc>
              <a:buFont typeface="Arial"/>
              <a:buChar char="•"/>
            </a:pPr>
            <a:r>
              <a:rPr lang="en-US" spc="230" dirty="0">
                <a:solidFill>
                  <a:srgbClr val="291B25"/>
                </a:solidFill>
                <a:latin typeface="Glacial Indifference"/>
              </a:rPr>
              <a:t>Inclusivity and Accessibility – allowing everyone whatever their background, abilities, age etc. to participate in activities that will benefit your organisation and our community.   </a:t>
            </a:r>
          </a:p>
          <a:p>
            <a:pPr marL="592893" lvl="1" indent="-296447">
              <a:lnSpc>
                <a:spcPct val="150000"/>
              </a:lnSpc>
              <a:buFont typeface="Arial"/>
              <a:buChar char="•"/>
            </a:pPr>
            <a:r>
              <a:rPr lang="en-US" spc="230" dirty="0">
                <a:solidFill>
                  <a:srgbClr val="291B25"/>
                </a:solidFill>
                <a:latin typeface="Glacial Indifference"/>
              </a:rPr>
              <a:t>Worthwhile Volunteer Roles – give meaningful opportunity to the volunteer, builds their sense of achievement and shows they are highly valued</a:t>
            </a:r>
          </a:p>
          <a:p>
            <a:pPr marL="592893" lvl="1" indent="-296447">
              <a:lnSpc>
                <a:spcPct val="150000"/>
              </a:lnSpc>
              <a:buFont typeface="Arial"/>
              <a:buChar char="•"/>
            </a:pPr>
            <a:r>
              <a:rPr lang="en-US" spc="230" dirty="0">
                <a:solidFill>
                  <a:srgbClr val="291B25"/>
                </a:solidFill>
                <a:latin typeface="Glacial Indifference"/>
              </a:rPr>
              <a:t>Integrated Workforce Culture – staff and volunteers appreciate each other and work together to achieve goals</a:t>
            </a:r>
          </a:p>
          <a:p>
            <a:pPr marL="592893" lvl="1" indent="-296447">
              <a:lnSpc>
                <a:spcPct val="150000"/>
              </a:lnSpc>
              <a:buFont typeface="Arial"/>
              <a:buChar char="•"/>
            </a:pPr>
            <a:r>
              <a:rPr lang="en-US" spc="230" dirty="0">
                <a:solidFill>
                  <a:srgbClr val="291B25"/>
                </a:solidFill>
                <a:latin typeface="Glacial Indifference"/>
              </a:rPr>
              <a:t>Success Stories – record the volunteers stories, what they achieved, how they benefited and how you benefited from the time they spent with you. </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39168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582613"/>
            <a:ext cx="3455988" cy="2590800"/>
          </a:xfrm>
        </p:spPr>
      </p:sp>
      <p:sp>
        <p:nvSpPr>
          <p:cNvPr id="3" name="Notes Placeholder 2"/>
          <p:cNvSpPr>
            <a:spLocks noGrp="1"/>
          </p:cNvSpPr>
          <p:nvPr>
            <p:ph type="body" idx="1"/>
          </p:nvPr>
        </p:nvSpPr>
        <p:spPr>
          <a:xfrm>
            <a:off x="810420" y="3629818"/>
            <a:ext cx="5970694" cy="4800600"/>
          </a:xfrm>
        </p:spPr>
        <p:txBody>
          <a:bodyPr/>
          <a:lstStyle/>
          <a:p>
            <a:pPr defTabSz="930036">
              <a:defRPr/>
            </a:pPr>
            <a:r>
              <a:rPr lang="en-US" spc="230" dirty="0">
                <a:solidFill>
                  <a:srgbClr val="291B25"/>
                </a:solidFill>
                <a:latin typeface="Arial" panose="020B0604020202020204" pitchFamily="34" charset="0"/>
                <a:cs typeface="Arial" panose="020B0604020202020204" pitchFamily="34" charset="0"/>
              </a:rPr>
              <a:t>WHAT TO CONSIDER WHEN RECRUITING FOR DIVERSITY?</a:t>
            </a:r>
          </a:p>
          <a:p>
            <a:endParaRPr lang="en-AU" dirty="0">
              <a:latin typeface="Arial" panose="020B0604020202020204" pitchFamily="34" charset="0"/>
              <a:cs typeface="Arial" panose="020B0604020202020204" pitchFamily="34" charset="0"/>
            </a:endParaRPr>
          </a:p>
          <a:p>
            <a:pPr defTabSz="930036">
              <a:defRPr/>
            </a:pPr>
            <a:r>
              <a:rPr lang="en-US" spc="230" dirty="0">
                <a:solidFill>
                  <a:srgbClr val="291B25"/>
                </a:solidFill>
                <a:latin typeface="Arial" panose="020B0604020202020204" pitchFamily="34" charset="0"/>
                <a:cs typeface="Arial" panose="020B0604020202020204" pitchFamily="34" charset="0"/>
              </a:rPr>
              <a:t>WHY RECRUIT FOR DIVERSITY?</a:t>
            </a:r>
          </a:p>
          <a:p>
            <a:endParaRPr lang="en-AU" dirty="0">
              <a:latin typeface="Arial" panose="020B0604020202020204" pitchFamily="34" charset="0"/>
              <a:cs typeface="Arial" panose="020B0604020202020204" pitchFamily="34" charset="0"/>
            </a:endParaRPr>
          </a:p>
          <a:p>
            <a:pPr defTabSz="930036">
              <a:defRPr/>
            </a:pPr>
            <a:r>
              <a:rPr lang="en-US" spc="230" dirty="0">
                <a:solidFill>
                  <a:srgbClr val="291B25"/>
                </a:solidFill>
                <a:latin typeface="Arial" panose="020B0604020202020204" pitchFamily="34" charset="0"/>
                <a:cs typeface="Arial" panose="020B0604020202020204" pitchFamily="34" charset="0"/>
              </a:rPr>
              <a:t>HOW TO RECRUIT FOR DIVERSITY?</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256926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18351" cy="346532"/>
          </a:xfrm>
          <a:prstGeom prst="rect">
            <a:avLst/>
          </a:prstGeom>
        </p:spPr>
        <p:txBody>
          <a:bodyPr vert="horz" lIns="93004" tIns="46502" rIns="93004" bIns="46502" rtlCol="0"/>
          <a:lstStyle>
            <a:lvl1pPr algn="l">
              <a:defRPr sz="1200"/>
            </a:lvl1pPr>
          </a:lstStyle>
          <a:p>
            <a:endParaRPr dirty="0"/>
          </a:p>
        </p:txBody>
      </p:sp>
      <p:sp>
        <p:nvSpPr>
          <p:cNvPr id="3" name="Date Placeholder 2"/>
          <p:cNvSpPr>
            <a:spLocks noGrp="1"/>
          </p:cNvSpPr>
          <p:nvPr>
            <p:ph type="dt" idx="1"/>
          </p:nvPr>
        </p:nvSpPr>
        <p:spPr>
          <a:xfrm>
            <a:off x="5253159" y="1"/>
            <a:ext cx="4018351" cy="346532"/>
          </a:xfrm>
          <a:prstGeom prst="rect">
            <a:avLst/>
          </a:prstGeom>
        </p:spPr>
        <p:txBody>
          <a:bodyPr vert="horz" lIns="93004" tIns="46502" rIns="93004" bIns="4650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917700" y="608013"/>
            <a:ext cx="3455988" cy="2592387"/>
          </a:xfrm>
          <a:prstGeom prst="rect">
            <a:avLst/>
          </a:prstGeom>
          <a:noFill/>
          <a:ln w="12700">
            <a:solidFill>
              <a:prstClr val="black"/>
            </a:solidFill>
          </a:ln>
        </p:spPr>
        <p:txBody>
          <a:bodyPr vert="horz" lIns="93004" tIns="46502" rIns="93004" bIns="46502" rtlCol="0" anchor="ctr"/>
          <a:lstStyle/>
          <a:p>
            <a:endParaRPr dirty="0"/>
          </a:p>
        </p:txBody>
      </p:sp>
      <p:sp>
        <p:nvSpPr>
          <p:cNvPr id="5" name="Notes Placeholder 4"/>
          <p:cNvSpPr>
            <a:spLocks noGrp="1"/>
          </p:cNvSpPr>
          <p:nvPr>
            <p:ph type="body" sz="quarter" idx="3"/>
          </p:nvPr>
        </p:nvSpPr>
        <p:spPr>
          <a:xfrm>
            <a:off x="927315" y="3461881"/>
            <a:ext cx="5436974" cy="2937720"/>
          </a:xfrm>
          <a:prstGeom prst="rect">
            <a:avLst/>
          </a:prstGeom>
        </p:spPr>
        <p:txBody>
          <a:bodyPr vert="horz" lIns="93004" tIns="46502" rIns="93004" bIns="46502" rtlCol="0"/>
          <a:lstStyle/>
          <a:p>
            <a:r>
              <a:rPr lang="en-US" sz="1400" dirty="0"/>
              <a:t>Activity:</a:t>
            </a:r>
          </a:p>
          <a:p>
            <a:r>
              <a:rPr lang="en-US" sz="1400" dirty="0"/>
              <a:t>On a scale of 1 -5, how familiar are you with  the volunteer policies, processes and procedures for  your organisation? </a:t>
            </a:r>
          </a:p>
          <a:p>
            <a:r>
              <a:rPr lang="en-US" sz="1400" dirty="0"/>
              <a:t>(0=no confidence in identifying or explaining, 5= can confidently explain them and map specific volunteer management activities to policies, processes and procedures?)</a:t>
            </a:r>
          </a:p>
        </p:txBody>
      </p:sp>
      <p:sp>
        <p:nvSpPr>
          <p:cNvPr id="6" name="Footer Placeholder 5"/>
          <p:cNvSpPr>
            <a:spLocks noGrp="1"/>
          </p:cNvSpPr>
          <p:nvPr>
            <p:ph type="ftr" sz="quarter" idx="4"/>
          </p:nvPr>
        </p:nvSpPr>
        <p:spPr>
          <a:xfrm>
            <a:off x="2" y="6571264"/>
            <a:ext cx="4018351" cy="344928"/>
          </a:xfrm>
          <a:prstGeom prst="rect">
            <a:avLst/>
          </a:prstGeom>
        </p:spPr>
        <p:txBody>
          <a:bodyPr vert="horz" lIns="93004" tIns="46502" rIns="93004" bIns="46502" rtlCol="0" anchor="b"/>
          <a:lstStyle>
            <a:lvl1pPr algn="l">
              <a:defRPr sz="1200"/>
            </a:lvl1pPr>
          </a:lstStyle>
          <a:p>
            <a:endParaRPr dirty="0"/>
          </a:p>
        </p:txBody>
      </p:sp>
      <p:sp>
        <p:nvSpPr>
          <p:cNvPr id="7" name="Slide Number Placeholder 6"/>
          <p:cNvSpPr>
            <a:spLocks noGrp="1"/>
          </p:cNvSpPr>
          <p:nvPr>
            <p:ph type="sldNum" sz="quarter" idx="5"/>
          </p:nvPr>
        </p:nvSpPr>
        <p:spPr>
          <a:xfrm>
            <a:off x="5253159" y="6571264"/>
            <a:ext cx="4018351" cy="344928"/>
          </a:xfrm>
          <a:prstGeom prst="rect">
            <a:avLst/>
          </a:prstGeom>
        </p:spPr>
        <p:txBody>
          <a:bodyPr vert="horz" lIns="93004" tIns="46502" rIns="93004" bIns="46502"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582613"/>
            <a:ext cx="3455987" cy="2590800"/>
          </a:xfrm>
        </p:spPr>
      </p:sp>
      <p:sp>
        <p:nvSpPr>
          <p:cNvPr id="3" name="Notes Placeholder 2"/>
          <p:cNvSpPr>
            <a:spLocks noGrp="1"/>
          </p:cNvSpPr>
          <p:nvPr>
            <p:ph type="body" idx="1"/>
          </p:nvPr>
        </p:nvSpPr>
        <p:spPr/>
        <p:txBody>
          <a:bodyPr/>
          <a:lstStyle/>
          <a:p>
            <a:r>
              <a:rPr lang="en-AU" dirty="0"/>
              <a:t>Lets look at your organisation – how likely is a potential volunteer going to:</a:t>
            </a:r>
          </a:p>
          <a:p>
            <a:pPr marL="2557600" lvl="5" indent="-232509">
              <a:buFont typeface="+mj-lt"/>
              <a:buAutoNum type="arabicPeriod"/>
            </a:pPr>
            <a:r>
              <a:rPr lang="en-AU" dirty="0"/>
              <a:t> See someone who looks like them? </a:t>
            </a:r>
          </a:p>
          <a:p>
            <a:pPr marL="2557600" lvl="5" indent="-232509">
              <a:buFont typeface="+mj-lt"/>
              <a:buAutoNum type="arabicPeriod"/>
            </a:pPr>
            <a:r>
              <a:rPr lang="en-AU" dirty="0"/>
              <a:t>Hear someone who speaks their language</a:t>
            </a:r>
          </a:p>
          <a:p>
            <a:pPr marL="2557600" lvl="5" indent="-232509">
              <a:buFont typeface="+mj-lt"/>
              <a:buAutoNum type="arabicPeriod"/>
            </a:pPr>
            <a:r>
              <a:rPr lang="en-AU" dirty="0"/>
              <a:t>Has a similar background</a:t>
            </a:r>
          </a:p>
          <a:p>
            <a:pPr marL="2557600" lvl="5" indent="-232509">
              <a:buFont typeface="+mj-lt"/>
              <a:buAutoNum type="arabicPeriod"/>
            </a:pPr>
            <a:r>
              <a:rPr lang="en-AU" dirty="0"/>
              <a:t>Shares a religion</a:t>
            </a:r>
          </a:p>
          <a:p>
            <a:pPr marL="2557600" lvl="5" indent="-232509">
              <a:buFont typeface="+mj-lt"/>
              <a:buAutoNum type="arabicPeriod"/>
            </a:pPr>
            <a:r>
              <a:rPr lang="en-AU" dirty="0"/>
              <a:t>Shares knowledge of their foods, cultural activities, music, dance</a:t>
            </a:r>
          </a:p>
          <a:p>
            <a:pPr marL="2557600" lvl="5" indent="-232509">
              <a:buFont typeface="+mj-lt"/>
              <a:buAutoNum type="arabicPeriod"/>
            </a:pPr>
            <a:r>
              <a:rPr lang="en-AU" dirty="0"/>
              <a:t>Find books in their language</a:t>
            </a:r>
          </a:p>
          <a:p>
            <a:pPr marL="2557600" lvl="5" indent="-232509">
              <a:buFont typeface="+mj-lt"/>
              <a:buAutoNum type="arabicPeriod"/>
            </a:pPr>
            <a:r>
              <a:rPr lang="en-AU" dirty="0"/>
              <a:t>Recognise signage i.e. its in their first language</a:t>
            </a:r>
          </a:p>
          <a:p>
            <a:pPr marL="2557600" lvl="5" indent="-232509">
              <a:buFont typeface="+mj-lt"/>
              <a:buAutoNum type="arabicPeriod"/>
            </a:pPr>
            <a:endParaRPr lang="en-AU" dirty="0"/>
          </a:p>
          <a:p>
            <a:pPr marL="171450" indent="-171450">
              <a:buFont typeface="Arial" panose="020B0604020202020204" pitchFamily="34" charset="0"/>
              <a:buChar char="•"/>
            </a:pPr>
            <a:r>
              <a:rPr lang="en-AU" dirty="0"/>
              <a:t> Are your policies and procedures in simple language? </a:t>
            </a:r>
          </a:p>
          <a:p>
            <a:pPr marL="171450" indent="-171450">
              <a:buFont typeface="Arial" panose="020B0604020202020204" pitchFamily="34" charset="0"/>
              <a:buChar char="•"/>
            </a:pPr>
            <a:r>
              <a:rPr lang="en-AU" dirty="0"/>
              <a:t>Do you translate documents, flyers and other important materials?</a:t>
            </a:r>
          </a:p>
          <a:p>
            <a:pPr marL="171450" indent="-171450">
              <a:buFont typeface="Arial" panose="020B0604020202020204" pitchFamily="34" charset="0"/>
              <a:buChar char="•"/>
            </a:pPr>
            <a:r>
              <a:rPr lang="en-AU" dirty="0"/>
              <a:t>Do you use pictures, sign language or have them available?</a:t>
            </a:r>
          </a:p>
          <a:p>
            <a:pPr marL="171450" indent="-171450">
              <a:buFont typeface="Arial" panose="020B0604020202020204" pitchFamily="34" charset="0"/>
              <a:buChar char="•"/>
            </a:pPr>
            <a:r>
              <a:rPr lang="en-AU" dirty="0"/>
              <a:t>Have you asked if the volunteers have needs, preferences.  Eng a quiet place for prayer or reflection, heating/cooling for foods, drinks, separate washing, cleaning zones. </a:t>
            </a:r>
          </a:p>
          <a:p>
            <a:pPr marL="171450" indent="-171450">
              <a:buFont typeface="Arial" panose="020B0604020202020204" pitchFamily="34" charset="0"/>
              <a:buChar char="•"/>
            </a:pPr>
            <a:r>
              <a:rPr lang="en-AU" dirty="0"/>
              <a:t>Do they have celebratory days that are different to the Australian Public Holidays?  Can you be flexible in allowing them to have that day/s  to celebrate?</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29910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3213" y="506413"/>
            <a:ext cx="3455987" cy="2590800"/>
          </a:xfrm>
        </p:spPr>
      </p:sp>
      <p:sp>
        <p:nvSpPr>
          <p:cNvPr id="3" name="Notes Placeholder 2"/>
          <p:cNvSpPr>
            <a:spLocks noGrp="1"/>
          </p:cNvSpPr>
          <p:nvPr>
            <p:ph type="body" idx="1"/>
          </p:nvPr>
        </p:nvSpPr>
        <p:spPr/>
        <p:txBody>
          <a:bodyPr/>
          <a:lstStyle/>
          <a:p>
            <a:r>
              <a:rPr lang="en-AU" dirty="0"/>
              <a:t>Equity v equality</a:t>
            </a:r>
          </a:p>
          <a:p>
            <a:pPr marL="171450" indent="-171450">
              <a:buFont typeface="Arial" panose="020B0604020202020204" pitchFamily="34" charset="0"/>
              <a:buChar char="•"/>
            </a:pPr>
            <a:r>
              <a:rPr lang="en-AU" dirty="0"/>
              <a:t>Do you have cultural understanding of your volunteer group?  </a:t>
            </a:r>
          </a:p>
          <a:p>
            <a:pPr marL="171450" indent="-171450">
              <a:buFont typeface="Arial" panose="020B0604020202020204" pitchFamily="34" charset="0"/>
              <a:buChar char="•"/>
            </a:pPr>
            <a:r>
              <a:rPr lang="en-AU" dirty="0"/>
              <a:t>Have you taken time to sit down with your volunteers and asked them about their culture and what their needs are?</a:t>
            </a:r>
          </a:p>
          <a:p>
            <a:pPr marL="171450" indent="-171450">
              <a:buFont typeface="Arial" panose="020B0604020202020204" pitchFamily="34" charset="0"/>
              <a:buChar char="•"/>
            </a:pPr>
            <a:r>
              <a:rPr lang="en-AU" dirty="0"/>
              <a:t>Is every volunteer included in team activities?  </a:t>
            </a:r>
          </a:p>
          <a:p>
            <a:pPr marL="171450" indent="-171450">
              <a:buFont typeface="Arial" panose="020B0604020202020204" pitchFamily="34" charset="0"/>
              <a:buChar char="•"/>
            </a:pPr>
            <a:r>
              <a:rPr lang="en-AU" dirty="0"/>
              <a:t>Have you had a session with staff to explain about the for inclusivity and what it means for them?  </a:t>
            </a:r>
          </a:p>
          <a:p>
            <a:endParaRPr lang="en-AU" dirty="0"/>
          </a:p>
          <a:p>
            <a:r>
              <a:rPr lang="en-AU" dirty="0"/>
              <a:t>Perhaps  your volunteers can talk about their culture at team meetings,, covering music, foods. Religion, dress, education  etc that is part of their life.</a:t>
            </a:r>
          </a:p>
          <a:p>
            <a:r>
              <a:rPr lang="en-AU" dirty="0"/>
              <a:t>For example, a team drinks night might sound fun but is it inclusive to all your team? </a:t>
            </a:r>
          </a:p>
          <a:p>
            <a:r>
              <a:rPr lang="en-AU" dirty="0"/>
              <a:t> Is a team lunch a good idea during Ramadan?</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777296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582613"/>
            <a:ext cx="3455987" cy="2590800"/>
          </a:xfrm>
        </p:spPr>
      </p:sp>
      <p:sp>
        <p:nvSpPr>
          <p:cNvPr id="3" name="Notes Placeholder 2"/>
          <p:cNvSpPr>
            <a:spLocks noGrp="1"/>
          </p:cNvSpPr>
          <p:nvPr>
            <p:ph type="body" idx="1"/>
          </p:nvPr>
        </p:nvSpPr>
        <p:spPr/>
        <p:txBody>
          <a:bodyPr/>
          <a:lstStyle/>
          <a:p>
            <a:pPr marL="592893" lvl="1" indent="-296447">
              <a:lnSpc>
                <a:spcPct val="150000"/>
              </a:lnSpc>
              <a:buFont typeface="Arial"/>
              <a:buChar char="•"/>
            </a:pPr>
            <a:r>
              <a:rPr lang="en-US" dirty="0">
                <a:solidFill>
                  <a:srgbClr val="000000"/>
                </a:solidFill>
                <a:latin typeface="Glacial Indifference"/>
              </a:rPr>
              <a:t>,  </a:t>
            </a:r>
          </a:p>
          <a:p>
            <a:pPr marL="592893" lvl="1" indent="-296447">
              <a:lnSpc>
                <a:spcPct val="150000"/>
              </a:lnSpc>
              <a:buFont typeface="Arial"/>
              <a:buChar char="•"/>
            </a:pPr>
            <a:r>
              <a:rPr lang="en-US" dirty="0">
                <a:solidFill>
                  <a:srgbClr val="000000"/>
                </a:solidFill>
                <a:latin typeface="Glacial Indifference"/>
              </a:rPr>
              <a:t>What unconscious biases/ assumptions do I hold about particular identities and their capabilities?</a:t>
            </a:r>
          </a:p>
          <a:p>
            <a:pPr marL="592893" lvl="1" indent="-296447">
              <a:lnSpc>
                <a:spcPct val="150000"/>
              </a:lnSpc>
              <a:buFont typeface="Arial"/>
              <a:buChar char="•"/>
            </a:pPr>
            <a:r>
              <a:rPr lang="en-US" dirty="0">
                <a:solidFill>
                  <a:srgbClr val="000000"/>
                </a:solidFill>
                <a:latin typeface="Glacial Indifference"/>
              </a:rPr>
              <a:t>How might these beliefs influence the way I/ my organisation recruits volunteers?</a:t>
            </a:r>
          </a:p>
          <a:p>
            <a:pPr marL="592893" lvl="1" indent="-296447">
              <a:lnSpc>
                <a:spcPct val="150000"/>
              </a:lnSpc>
              <a:buFont typeface="Arial"/>
              <a:buChar char="•"/>
            </a:pPr>
            <a:r>
              <a:rPr lang="en-US" dirty="0">
                <a:solidFill>
                  <a:srgbClr val="000000"/>
                </a:solidFill>
                <a:latin typeface="Glacial Indifference"/>
              </a:rPr>
              <a:t>How might these beliefs influence the way I/ my organisation treats diverse volunteers? </a:t>
            </a:r>
          </a:p>
          <a:p>
            <a:pPr marL="592893" lvl="1" indent="-296447">
              <a:lnSpc>
                <a:spcPct val="150000"/>
              </a:lnSpc>
              <a:buFont typeface="Arial"/>
              <a:buChar char="•"/>
            </a:pPr>
            <a:endParaRPr lang="en-US" dirty="0">
              <a:solidFill>
                <a:srgbClr val="000000"/>
              </a:solidFill>
              <a:latin typeface="Glacial Indifference"/>
            </a:endParaRPr>
          </a:p>
          <a:p>
            <a:pPr marL="592893" lvl="1" indent="-296447">
              <a:lnSpc>
                <a:spcPct val="150000"/>
              </a:lnSpc>
              <a:buFont typeface="Arial"/>
              <a:buChar char="•"/>
            </a:pPr>
            <a:r>
              <a:rPr lang="en-US" dirty="0">
                <a:solidFill>
                  <a:srgbClr val="000000"/>
                </a:solidFill>
                <a:latin typeface="Glacial Indifference"/>
              </a:rPr>
              <a:t>Levels of English, level of education, not trained</a:t>
            </a:r>
          </a:p>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792610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www.inclusion.melbourne/wp-content/uploads/2012/07/Include-Me-20pp-booklet-colourlow-res.pdf" TargetMode="External"/><Relationship Id="rId3" Type="http://schemas.openxmlformats.org/officeDocument/2006/relationships/hyperlink" Target="https://volunteeringaustralia.org/wp-content/files_mf/1377052800VAManagersinvolvingvolunteersfromculturallyandl" TargetMode="External"/><Relationship Id="rId7" Type="http://schemas.openxmlformats.org/officeDocument/2006/relationships/hyperlink" Target="https://www.victoriaalive.org.au/wp-content/uploads/2019/09/Disability-Action-Plan1.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www.victoriaalive.org.au/resources-2/guides/" TargetMode="External"/><Relationship Id="rId5" Type="http://schemas.openxmlformats.org/officeDocument/2006/relationships/hyperlink" Target="https://www.volunteeringvictoria.org.au/resources-guides/guides/" TargetMode="External"/><Relationship Id="rId4" Type="http://schemas.openxmlformats.org/officeDocument/2006/relationships/hyperlink" Target="https://volunteeringaustralia.org/wp-content/files_mf/1377052800VAManagersinvolvingvolunteersfromculturallyandlinguisticallydiversebackgrounds.pdf" TargetMode="External"/><Relationship Id="rId9" Type="http://schemas.openxmlformats.org/officeDocument/2006/relationships/hyperlink" Target="https://www.volunteeringvictoria.org.au/for-volunteers/indigenous-volunteer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9B3D1"/>
        </a:solidFill>
        <a:effectLst/>
      </p:bgPr>
    </p:bg>
    <p:spTree>
      <p:nvGrpSpPr>
        <p:cNvPr id="1" name=""/>
        <p:cNvGrpSpPr/>
        <p:nvPr/>
      </p:nvGrpSpPr>
      <p:grpSpPr>
        <a:xfrm>
          <a:off x="0" y="0"/>
          <a:ext cx="0" cy="0"/>
          <a:chOff x="0" y="0"/>
          <a:chExt cx="0" cy="0"/>
        </a:xfrm>
      </p:grpSpPr>
      <p:sp>
        <p:nvSpPr>
          <p:cNvPr id="2" name="AutoShape 2"/>
          <p:cNvSpPr/>
          <p:nvPr/>
        </p:nvSpPr>
        <p:spPr>
          <a:xfrm>
            <a:off x="-2" y="-15583"/>
            <a:ext cx="4410583" cy="7330783"/>
          </a:xfrm>
          <a:prstGeom prst="rect">
            <a:avLst/>
          </a:prstGeom>
          <a:solidFill>
            <a:srgbClr val="345E7D"/>
          </a:solidFill>
        </p:spPr>
      </p:sp>
      <p:sp>
        <p:nvSpPr>
          <p:cNvPr id="3" name="AutoShape 3"/>
          <p:cNvSpPr/>
          <p:nvPr/>
        </p:nvSpPr>
        <p:spPr>
          <a:xfrm>
            <a:off x="-2" y="-6343"/>
            <a:ext cx="7358126" cy="6578333"/>
          </a:xfrm>
          <a:prstGeom prst="rect">
            <a:avLst/>
          </a:prstGeom>
          <a:solidFill>
            <a:srgbClr val="ECF7F9"/>
          </a:solidFill>
        </p:spPr>
      </p:sp>
      <p:pic>
        <p:nvPicPr>
          <p:cNvPr id="5" name="Picture 5"/>
          <p:cNvPicPr>
            <a:picLocks noChangeAspect="1"/>
          </p:cNvPicPr>
          <p:nvPr/>
        </p:nvPicPr>
        <p:blipFill>
          <a:blip r:embed="rId3"/>
          <a:srcRect l="4553" t="4773" r="4553"/>
          <a:stretch>
            <a:fillRect/>
          </a:stretch>
        </p:blipFill>
        <p:spPr>
          <a:xfrm>
            <a:off x="4601781" y="-563625"/>
            <a:ext cx="4611499" cy="7251595"/>
          </a:xfrm>
          <a:prstGeom prst="rect">
            <a:avLst/>
          </a:prstGeom>
        </p:spPr>
      </p:pic>
      <p:grpSp>
        <p:nvGrpSpPr>
          <p:cNvPr id="6" name="Group 6"/>
          <p:cNvGrpSpPr/>
          <p:nvPr/>
        </p:nvGrpSpPr>
        <p:grpSpPr>
          <a:xfrm>
            <a:off x="592072" y="1354227"/>
            <a:ext cx="4284728" cy="4551923"/>
            <a:chOff x="0" y="9525"/>
            <a:chExt cx="5712971" cy="5105391"/>
          </a:xfrm>
        </p:grpSpPr>
        <p:sp>
          <p:nvSpPr>
            <p:cNvPr id="7" name="TextBox 7"/>
            <p:cNvSpPr txBox="1"/>
            <p:nvPr/>
          </p:nvSpPr>
          <p:spPr>
            <a:xfrm>
              <a:off x="0" y="9525"/>
              <a:ext cx="3814085" cy="414994"/>
            </a:xfrm>
            <a:prstGeom prst="rect">
              <a:avLst/>
            </a:prstGeom>
          </p:spPr>
          <p:txBody>
            <a:bodyPr lIns="0" tIns="0" rIns="0" bIns="0" rtlCol="0" anchor="t">
              <a:spAutoFit/>
            </a:bodyPr>
            <a:lstStyle/>
            <a:p>
              <a:pPr>
                <a:lnSpc>
                  <a:spcPts val="2372"/>
                </a:lnSpc>
              </a:pPr>
              <a:r>
                <a:rPr lang="en-US" sz="2100" spc="210" dirty="0">
                  <a:solidFill>
                    <a:srgbClr val="291B25"/>
                  </a:solidFill>
                  <a:latin typeface="Glacial Indifference"/>
                </a:rPr>
                <a:t>WORKSHOP 3</a:t>
              </a:r>
            </a:p>
          </p:txBody>
        </p:sp>
        <p:sp>
          <p:nvSpPr>
            <p:cNvPr id="8" name="TextBox 8"/>
            <p:cNvSpPr txBox="1"/>
            <p:nvPr/>
          </p:nvSpPr>
          <p:spPr>
            <a:xfrm>
              <a:off x="0" y="518680"/>
              <a:ext cx="5712971" cy="4032667"/>
            </a:xfrm>
            <a:prstGeom prst="rect">
              <a:avLst/>
            </a:prstGeom>
          </p:spPr>
          <p:txBody>
            <a:bodyPr lIns="0" tIns="0" rIns="0" bIns="0" rtlCol="0" anchor="t">
              <a:spAutoFit/>
            </a:bodyPr>
            <a:lstStyle/>
            <a:p>
              <a:pPr>
                <a:lnSpc>
                  <a:spcPts val="8120"/>
                </a:lnSpc>
              </a:pPr>
              <a:r>
                <a:rPr lang="en-US" sz="5800" spc="-58" dirty="0">
                  <a:solidFill>
                    <a:srgbClr val="291B25"/>
                  </a:solidFill>
                  <a:latin typeface="Glacial Indifference Bold"/>
                </a:rPr>
                <a:t>Recruiting</a:t>
              </a:r>
            </a:p>
            <a:p>
              <a:pPr>
                <a:lnSpc>
                  <a:spcPts val="8120"/>
                </a:lnSpc>
              </a:pPr>
              <a:r>
                <a:rPr lang="en-US" sz="5800" spc="-58" dirty="0">
                  <a:solidFill>
                    <a:srgbClr val="291B25"/>
                  </a:solidFill>
                  <a:latin typeface="Glacial Indifference Bold"/>
                </a:rPr>
                <a:t>for </a:t>
              </a:r>
            </a:p>
            <a:p>
              <a:pPr>
                <a:lnSpc>
                  <a:spcPts val="8120"/>
                </a:lnSpc>
              </a:pPr>
              <a:r>
                <a:rPr lang="en-US" sz="5800" spc="-58" dirty="0">
                  <a:solidFill>
                    <a:srgbClr val="291B25"/>
                  </a:solidFill>
                  <a:latin typeface="Glacial Indifference Bold"/>
                </a:rPr>
                <a:t>Diversity </a:t>
              </a:r>
            </a:p>
          </p:txBody>
        </p:sp>
        <p:sp>
          <p:nvSpPr>
            <p:cNvPr id="9" name="TextBox 9"/>
            <p:cNvSpPr txBox="1"/>
            <p:nvPr/>
          </p:nvSpPr>
          <p:spPr>
            <a:xfrm>
              <a:off x="0" y="4712183"/>
              <a:ext cx="5712971" cy="402733"/>
            </a:xfrm>
            <a:prstGeom prst="rect">
              <a:avLst/>
            </a:prstGeom>
          </p:spPr>
          <p:txBody>
            <a:bodyPr wrap="square" lIns="0" tIns="0" rIns="0" bIns="0" rtlCol="0" anchor="t">
              <a:spAutoFit/>
            </a:bodyPr>
            <a:lstStyle/>
            <a:p>
              <a:pPr>
                <a:lnSpc>
                  <a:spcPts val="2799"/>
                </a:lnSpc>
              </a:pPr>
              <a:r>
                <a:rPr lang="en-US" sz="2800" b="1" spc="59" dirty="0">
                  <a:solidFill>
                    <a:srgbClr val="291B25"/>
                  </a:solidFill>
                  <a:latin typeface="Glacial Indifference"/>
                </a:rPr>
                <a:t>Volunteer Loddon Mallee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2560076" y="2966208"/>
            <a:ext cx="2019771" cy="4379330"/>
          </a:xfrm>
          <a:prstGeom prst="rect">
            <a:avLst/>
          </a:prstGeom>
          <a:solidFill>
            <a:srgbClr val="89B3D1"/>
          </a:solidFill>
        </p:spPr>
      </p:sp>
      <p:sp>
        <p:nvSpPr>
          <p:cNvPr id="3" name="AutoShape 3"/>
          <p:cNvSpPr/>
          <p:nvPr/>
        </p:nvSpPr>
        <p:spPr>
          <a:xfrm>
            <a:off x="0" y="0"/>
            <a:ext cx="1816571" cy="4404730"/>
          </a:xfrm>
          <a:prstGeom prst="rect">
            <a:avLst/>
          </a:prstGeom>
          <a:solidFill>
            <a:srgbClr val="345E7D"/>
          </a:solidFill>
        </p:spPr>
      </p:sp>
      <p:grpSp>
        <p:nvGrpSpPr>
          <p:cNvPr id="4" name="Group 4"/>
          <p:cNvGrpSpPr/>
          <p:nvPr/>
        </p:nvGrpSpPr>
        <p:grpSpPr>
          <a:xfrm>
            <a:off x="4981409" y="1940157"/>
            <a:ext cx="4040671" cy="4479998"/>
            <a:chOff x="0" y="0"/>
            <a:chExt cx="5387561" cy="5973331"/>
          </a:xfrm>
        </p:grpSpPr>
        <p:sp>
          <p:nvSpPr>
            <p:cNvPr id="5" name="TextBox 5"/>
            <p:cNvSpPr txBox="1"/>
            <p:nvPr/>
          </p:nvSpPr>
          <p:spPr>
            <a:xfrm>
              <a:off x="4961" y="0"/>
              <a:ext cx="5382600" cy="3276600"/>
            </a:xfrm>
            <a:prstGeom prst="rect">
              <a:avLst/>
            </a:prstGeom>
          </p:spPr>
          <p:txBody>
            <a:bodyPr lIns="0" tIns="0" rIns="0" bIns="0" rtlCol="0" anchor="t">
              <a:spAutoFit/>
            </a:bodyPr>
            <a:lstStyle/>
            <a:p>
              <a:pPr>
                <a:lnSpc>
                  <a:spcPts val="6479"/>
                </a:lnSpc>
              </a:pPr>
              <a:r>
                <a:rPr lang="en-US" sz="5399" spc="161" dirty="0">
                  <a:solidFill>
                    <a:srgbClr val="000000"/>
                  </a:solidFill>
                  <a:latin typeface="Glacial Indifference Bold"/>
                </a:rPr>
                <a:t>Why Recruit for Diversity?</a:t>
              </a:r>
            </a:p>
          </p:txBody>
        </p:sp>
        <p:sp>
          <p:nvSpPr>
            <p:cNvPr id="6" name="TextBox 6"/>
            <p:cNvSpPr txBox="1"/>
            <p:nvPr/>
          </p:nvSpPr>
          <p:spPr>
            <a:xfrm>
              <a:off x="0" y="3673572"/>
              <a:ext cx="5387561" cy="2299759"/>
            </a:xfrm>
            <a:prstGeom prst="rect">
              <a:avLst/>
            </a:prstGeom>
          </p:spPr>
          <p:txBody>
            <a:bodyPr lIns="0" tIns="0" rIns="0" bIns="0" rtlCol="0" anchor="t">
              <a:spAutoFit/>
            </a:bodyPr>
            <a:lstStyle/>
            <a:p>
              <a:pPr>
                <a:lnSpc>
                  <a:spcPts val="3499"/>
                </a:lnSpc>
              </a:pPr>
              <a:r>
                <a:rPr lang="en-US" sz="2499" spc="324" dirty="0">
                  <a:solidFill>
                    <a:srgbClr val="1B6E93"/>
                  </a:solidFill>
                  <a:latin typeface="Glacial Indifference"/>
                </a:rPr>
                <a:t>REPRESENTATION, INCLUSIVE CAPACITY, UNTAPPED VOLUNTEER POOLS</a:t>
              </a:r>
            </a:p>
          </p:txBody>
        </p:sp>
      </p:grpSp>
      <p:pic>
        <p:nvPicPr>
          <p:cNvPr id="7" name="Picture 7"/>
          <p:cNvPicPr>
            <a:picLocks noChangeAspect="1"/>
          </p:cNvPicPr>
          <p:nvPr/>
        </p:nvPicPr>
        <p:blipFill>
          <a:blip r:embed="rId3"/>
          <a:srcRect l="7985" r="13493"/>
          <a:stretch>
            <a:fillRect/>
          </a:stretch>
        </p:blipFill>
        <p:spPr>
          <a:xfrm>
            <a:off x="0" y="1940157"/>
            <a:ext cx="4579847" cy="387866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343" y="354193"/>
            <a:ext cx="1247885" cy="12478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45E7D"/>
        </a:solidFill>
        <a:effectLst/>
      </p:bgPr>
    </p:bg>
    <p:spTree>
      <p:nvGrpSpPr>
        <p:cNvPr id="1" name=""/>
        <p:cNvGrpSpPr/>
        <p:nvPr/>
      </p:nvGrpSpPr>
      <p:grpSpPr>
        <a:xfrm>
          <a:off x="0" y="0"/>
          <a:ext cx="0" cy="0"/>
          <a:chOff x="0" y="0"/>
          <a:chExt cx="0" cy="0"/>
        </a:xfrm>
      </p:grpSpPr>
      <p:sp>
        <p:nvSpPr>
          <p:cNvPr id="2" name="AutoShape 2"/>
          <p:cNvSpPr/>
          <p:nvPr/>
        </p:nvSpPr>
        <p:spPr>
          <a:xfrm>
            <a:off x="-185458" y="-20423"/>
            <a:ext cx="10124516" cy="3845593"/>
          </a:xfrm>
          <a:prstGeom prst="rect">
            <a:avLst/>
          </a:prstGeom>
          <a:solidFill>
            <a:srgbClr val="89B3D1"/>
          </a:solidFill>
        </p:spPr>
      </p:sp>
      <p:sp>
        <p:nvSpPr>
          <p:cNvPr id="3" name="AutoShape 3"/>
          <p:cNvSpPr/>
          <p:nvPr/>
        </p:nvSpPr>
        <p:spPr>
          <a:xfrm>
            <a:off x="548640" y="2168162"/>
            <a:ext cx="2072622" cy="4369798"/>
          </a:xfrm>
          <a:prstGeom prst="rect">
            <a:avLst/>
          </a:prstGeom>
          <a:solidFill>
            <a:srgbClr val="F4F8F3"/>
          </a:solidFill>
        </p:spPr>
      </p:sp>
      <p:sp>
        <p:nvSpPr>
          <p:cNvPr id="4" name="TextBox 4"/>
          <p:cNvSpPr txBox="1"/>
          <p:nvPr/>
        </p:nvSpPr>
        <p:spPr>
          <a:xfrm>
            <a:off x="659571" y="550475"/>
            <a:ext cx="8284990" cy="1104519"/>
          </a:xfrm>
          <a:prstGeom prst="rect">
            <a:avLst/>
          </a:prstGeom>
        </p:spPr>
        <p:txBody>
          <a:bodyPr lIns="0" tIns="0" rIns="0" bIns="0" rtlCol="0" anchor="t">
            <a:spAutoFit/>
          </a:bodyPr>
          <a:lstStyle/>
          <a:p>
            <a:pPr algn="ctr">
              <a:lnSpc>
                <a:spcPts val="4488"/>
              </a:lnSpc>
            </a:pPr>
            <a:r>
              <a:rPr lang="en-US" sz="3300" spc="33" dirty="0">
                <a:solidFill>
                  <a:srgbClr val="000000"/>
                </a:solidFill>
                <a:latin typeface="Glacial Indifference Bold"/>
              </a:rPr>
              <a:t>How will your volunteering program benefit from a more inclusive approach?</a:t>
            </a:r>
          </a:p>
        </p:txBody>
      </p:sp>
      <p:sp>
        <p:nvSpPr>
          <p:cNvPr id="5" name="AutoShape 5"/>
          <p:cNvSpPr/>
          <p:nvPr/>
        </p:nvSpPr>
        <p:spPr>
          <a:xfrm>
            <a:off x="2729444" y="2168162"/>
            <a:ext cx="2072622" cy="4369798"/>
          </a:xfrm>
          <a:prstGeom prst="rect">
            <a:avLst/>
          </a:prstGeom>
          <a:solidFill>
            <a:srgbClr val="F4F8F3"/>
          </a:solidFill>
        </p:spPr>
      </p:sp>
      <p:sp>
        <p:nvSpPr>
          <p:cNvPr id="6" name="AutoShape 6"/>
          <p:cNvSpPr/>
          <p:nvPr/>
        </p:nvSpPr>
        <p:spPr>
          <a:xfrm>
            <a:off x="4910249" y="2155462"/>
            <a:ext cx="2072622" cy="4395198"/>
          </a:xfrm>
          <a:prstGeom prst="rect">
            <a:avLst/>
          </a:prstGeom>
          <a:solidFill>
            <a:srgbClr val="F4F8F3"/>
          </a:solidFill>
        </p:spPr>
      </p:sp>
      <p:sp>
        <p:nvSpPr>
          <p:cNvPr id="7" name="AutoShape 7"/>
          <p:cNvSpPr/>
          <p:nvPr/>
        </p:nvSpPr>
        <p:spPr>
          <a:xfrm>
            <a:off x="7091053" y="2155462"/>
            <a:ext cx="2072622" cy="4395198"/>
          </a:xfrm>
          <a:prstGeom prst="rect">
            <a:avLst/>
          </a:prstGeom>
          <a:solidFill>
            <a:srgbClr val="F4F8F3"/>
          </a:solidFill>
        </p:spPr>
      </p:sp>
      <p:sp>
        <p:nvSpPr>
          <p:cNvPr id="8" name="TextBox 8"/>
          <p:cNvSpPr txBox="1"/>
          <p:nvPr/>
        </p:nvSpPr>
        <p:spPr>
          <a:xfrm>
            <a:off x="772051" y="2346460"/>
            <a:ext cx="1624018" cy="2259711"/>
          </a:xfrm>
          <a:prstGeom prst="rect">
            <a:avLst/>
          </a:prstGeom>
        </p:spPr>
        <p:txBody>
          <a:bodyPr lIns="0" tIns="0" rIns="0" bIns="0" rtlCol="0" anchor="t">
            <a:spAutoFit/>
          </a:bodyPr>
          <a:lstStyle/>
          <a:p>
            <a:pPr>
              <a:lnSpc>
                <a:spcPts val="3659"/>
              </a:lnSpc>
            </a:pPr>
            <a:r>
              <a:rPr lang="en-US" sz="2439" spc="24" dirty="0">
                <a:solidFill>
                  <a:srgbClr val="628474"/>
                </a:solidFill>
                <a:latin typeface="Glacial Indifference"/>
              </a:rPr>
              <a:t>Attracting a more diverse group of volunteers</a:t>
            </a:r>
          </a:p>
        </p:txBody>
      </p:sp>
      <p:sp>
        <p:nvSpPr>
          <p:cNvPr id="9" name="TextBox 9"/>
          <p:cNvSpPr txBox="1"/>
          <p:nvPr/>
        </p:nvSpPr>
        <p:spPr>
          <a:xfrm>
            <a:off x="2953746" y="2336935"/>
            <a:ext cx="1624018" cy="2360676"/>
          </a:xfrm>
          <a:prstGeom prst="rect">
            <a:avLst/>
          </a:prstGeom>
        </p:spPr>
        <p:txBody>
          <a:bodyPr lIns="0" tIns="0" rIns="0" bIns="0" rtlCol="0" anchor="t">
            <a:spAutoFit/>
          </a:bodyPr>
          <a:lstStyle/>
          <a:p>
            <a:pPr>
              <a:lnSpc>
                <a:spcPts val="3810"/>
              </a:lnSpc>
            </a:pPr>
            <a:r>
              <a:rPr lang="en-US" sz="2540" spc="25" dirty="0">
                <a:solidFill>
                  <a:srgbClr val="628474"/>
                </a:solidFill>
                <a:latin typeface="Glacial Indifference"/>
              </a:rPr>
              <a:t>Building a more sustainable volunteer workforce:</a:t>
            </a:r>
          </a:p>
        </p:txBody>
      </p:sp>
      <p:sp>
        <p:nvSpPr>
          <p:cNvPr id="10" name="TextBox 10"/>
          <p:cNvSpPr txBox="1"/>
          <p:nvPr/>
        </p:nvSpPr>
        <p:spPr>
          <a:xfrm>
            <a:off x="4986252" y="2336936"/>
            <a:ext cx="1920616" cy="3370923"/>
          </a:xfrm>
          <a:prstGeom prst="rect">
            <a:avLst/>
          </a:prstGeom>
        </p:spPr>
        <p:txBody>
          <a:bodyPr lIns="0" tIns="0" rIns="0" bIns="0" rtlCol="0" anchor="t">
            <a:spAutoFit/>
          </a:bodyPr>
          <a:lstStyle/>
          <a:p>
            <a:pPr>
              <a:lnSpc>
                <a:spcPts val="3815"/>
              </a:lnSpc>
            </a:pPr>
            <a:r>
              <a:rPr lang="en-US" sz="2543" spc="25" dirty="0">
                <a:solidFill>
                  <a:srgbClr val="628474"/>
                </a:solidFill>
                <a:latin typeface="Glacial Indifference"/>
              </a:rPr>
              <a:t>Reflecting the community as a whole</a:t>
            </a:r>
          </a:p>
          <a:p>
            <a:pPr>
              <a:lnSpc>
                <a:spcPts val="3815"/>
              </a:lnSpc>
            </a:pPr>
            <a:r>
              <a:rPr lang="en-US" sz="2543" spc="25" dirty="0">
                <a:solidFill>
                  <a:srgbClr val="628474"/>
                </a:solidFill>
                <a:latin typeface="Glacial Indifference"/>
              </a:rPr>
              <a:t> in your volunteering program:</a:t>
            </a:r>
          </a:p>
        </p:txBody>
      </p:sp>
      <p:sp>
        <p:nvSpPr>
          <p:cNvPr id="11" name="TextBox 11"/>
          <p:cNvSpPr txBox="1"/>
          <p:nvPr/>
        </p:nvSpPr>
        <p:spPr>
          <a:xfrm>
            <a:off x="7173760" y="2336936"/>
            <a:ext cx="1848320" cy="2314575"/>
          </a:xfrm>
          <a:prstGeom prst="rect">
            <a:avLst/>
          </a:prstGeom>
        </p:spPr>
        <p:txBody>
          <a:bodyPr lIns="0" tIns="0" rIns="0" bIns="0" rtlCol="0" anchor="t">
            <a:spAutoFit/>
          </a:bodyPr>
          <a:lstStyle/>
          <a:p>
            <a:pPr>
              <a:lnSpc>
                <a:spcPts val="3749"/>
              </a:lnSpc>
            </a:pPr>
            <a:r>
              <a:rPr lang="en-US" sz="2499" spc="24" dirty="0">
                <a:solidFill>
                  <a:srgbClr val="628474"/>
                </a:solidFill>
                <a:latin typeface="Glacial Indifference"/>
              </a:rPr>
              <a:t>Creating an inclusive climate in your organisation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0" y="294614"/>
            <a:ext cx="9022080" cy="1165047"/>
          </a:xfrm>
          <a:prstGeom prst="rect">
            <a:avLst/>
          </a:prstGeom>
          <a:solidFill>
            <a:srgbClr val="89B3D1"/>
          </a:solidFill>
        </p:spPr>
      </p:sp>
      <p:pic>
        <p:nvPicPr>
          <p:cNvPr id="3" name="Picture 3"/>
          <p:cNvPicPr>
            <a:picLocks noChangeAspect="1"/>
          </p:cNvPicPr>
          <p:nvPr/>
        </p:nvPicPr>
        <p:blipFill>
          <a:blip r:embed="rId3"/>
          <a:srcRect/>
          <a:stretch>
            <a:fillRect/>
          </a:stretch>
        </p:blipFill>
        <p:spPr>
          <a:xfrm>
            <a:off x="362131" y="1752329"/>
            <a:ext cx="4955969" cy="4988790"/>
          </a:xfrm>
          <a:prstGeom prst="rect">
            <a:avLst/>
          </a:prstGeom>
        </p:spPr>
      </p:pic>
      <p:sp>
        <p:nvSpPr>
          <p:cNvPr id="4" name="TextBox 4"/>
          <p:cNvSpPr txBox="1"/>
          <p:nvPr/>
        </p:nvSpPr>
        <p:spPr>
          <a:xfrm>
            <a:off x="-1298616" y="553604"/>
            <a:ext cx="8906227" cy="580391"/>
          </a:xfrm>
          <a:prstGeom prst="rect">
            <a:avLst/>
          </a:prstGeom>
        </p:spPr>
        <p:txBody>
          <a:bodyPr lIns="0" tIns="0" rIns="0" bIns="0" rtlCol="0" anchor="t">
            <a:spAutoFit/>
          </a:bodyPr>
          <a:lstStyle/>
          <a:p>
            <a:pPr algn="ctr">
              <a:lnSpc>
                <a:spcPts val="4759"/>
              </a:lnSpc>
            </a:pPr>
            <a:r>
              <a:rPr lang="en-US" sz="3399" dirty="0">
                <a:solidFill>
                  <a:srgbClr val="000000"/>
                </a:solidFill>
                <a:latin typeface="Glacial Indifference"/>
              </a:rPr>
              <a:t>New Migrant population (LMR)</a:t>
            </a:r>
          </a:p>
        </p:txBody>
      </p:sp>
      <p:sp>
        <p:nvSpPr>
          <p:cNvPr id="5" name="TextBox 5"/>
          <p:cNvSpPr txBox="1"/>
          <p:nvPr/>
        </p:nvSpPr>
        <p:spPr>
          <a:xfrm>
            <a:off x="5742979" y="2127967"/>
            <a:ext cx="3729264" cy="2558390"/>
          </a:xfrm>
          <a:prstGeom prst="rect">
            <a:avLst/>
          </a:prstGeom>
        </p:spPr>
        <p:txBody>
          <a:bodyPr lIns="0" tIns="0" rIns="0" bIns="0" rtlCol="0" anchor="t">
            <a:spAutoFit/>
          </a:bodyPr>
          <a:lstStyle/>
          <a:p>
            <a:pPr>
              <a:lnSpc>
                <a:spcPts val="3444"/>
              </a:lnSpc>
              <a:spcBef>
                <a:spcPct val="0"/>
              </a:spcBef>
            </a:pPr>
            <a:r>
              <a:rPr lang="en-US" sz="2532" spc="25" dirty="0">
                <a:solidFill>
                  <a:srgbClr val="000000"/>
                </a:solidFill>
                <a:latin typeface="Glacial Indifference"/>
              </a:rPr>
              <a:t>The graph indicates the top 10 countries of birth for new arrivals in the Eastern Metropolitan Region (EMR) in 2017-2018.</a:t>
            </a:r>
          </a:p>
        </p:txBody>
      </p:sp>
      <p:sp>
        <p:nvSpPr>
          <p:cNvPr id="6" name="TextBox 6"/>
          <p:cNvSpPr txBox="1"/>
          <p:nvPr/>
        </p:nvSpPr>
        <p:spPr>
          <a:xfrm>
            <a:off x="5742979" y="5039980"/>
            <a:ext cx="3644823" cy="1701140"/>
          </a:xfrm>
          <a:prstGeom prst="rect">
            <a:avLst/>
          </a:prstGeom>
        </p:spPr>
        <p:txBody>
          <a:bodyPr lIns="0" tIns="0" rIns="0" bIns="0" rtlCol="0" anchor="t">
            <a:spAutoFit/>
          </a:bodyPr>
          <a:lstStyle/>
          <a:p>
            <a:pPr>
              <a:lnSpc>
                <a:spcPts val="3444"/>
              </a:lnSpc>
              <a:spcBef>
                <a:spcPct val="0"/>
              </a:spcBef>
            </a:pPr>
            <a:r>
              <a:rPr lang="en-US" sz="2532" spc="25" dirty="0">
                <a:solidFill>
                  <a:srgbClr val="000000"/>
                </a:solidFill>
                <a:latin typeface="Glacial Indifference"/>
              </a:rPr>
              <a:t>A total of 5,328 individuals settled in the EMR between July 2017 and June 2018.</a:t>
            </a:r>
          </a:p>
        </p:txBody>
      </p:sp>
      <p:sp>
        <p:nvSpPr>
          <p:cNvPr id="7" name="TextBox 7"/>
          <p:cNvSpPr txBox="1"/>
          <p:nvPr/>
        </p:nvSpPr>
        <p:spPr>
          <a:xfrm>
            <a:off x="642556" y="7005212"/>
            <a:ext cx="4542383" cy="238252"/>
          </a:xfrm>
          <a:prstGeom prst="rect">
            <a:avLst/>
          </a:prstGeom>
        </p:spPr>
        <p:txBody>
          <a:bodyPr lIns="0" tIns="0" rIns="0" bIns="0" rtlCol="0" anchor="t">
            <a:spAutoFit/>
          </a:bodyPr>
          <a:lstStyle/>
          <a:p>
            <a:pPr algn="ctr">
              <a:lnSpc>
                <a:spcPts val="1904"/>
              </a:lnSpc>
              <a:spcBef>
                <a:spcPct val="0"/>
              </a:spcBef>
            </a:pPr>
            <a:r>
              <a:rPr lang="en-US" sz="1400" spc="14" dirty="0">
                <a:solidFill>
                  <a:srgbClr val="000000"/>
                </a:solidFill>
                <a:latin typeface="Glacial Indifference"/>
              </a:rPr>
              <a:t>The Migrant Information Centre (Eastern Melbourne) (MIC)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185458" y="0"/>
            <a:ext cx="10124516" cy="1685299"/>
          </a:xfrm>
          <a:prstGeom prst="rect">
            <a:avLst/>
          </a:prstGeom>
          <a:solidFill>
            <a:srgbClr val="89B3D1"/>
          </a:solidFill>
        </p:spPr>
      </p:sp>
      <p:sp>
        <p:nvSpPr>
          <p:cNvPr id="3" name="AutoShape 3"/>
          <p:cNvSpPr/>
          <p:nvPr/>
        </p:nvSpPr>
        <p:spPr>
          <a:xfrm>
            <a:off x="548640" y="350879"/>
            <a:ext cx="1891060" cy="1488664"/>
          </a:xfrm>
          <a:prstGeom prst="rect">
            <a:avLst/>
          </a:prstGeom>
          <a:solidFill>
            <a:srgbClr val="1B6E93"/>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1487" y="781572"/>
            <a:ext cx="825366" cy="627278"/>
          </a:xfrm>
          <a:prstGeom prst="rect">
            <a:avLst/>
          </a:prstGeom>
        </p:spPr>
      </p:pic>
      <p:grpSp>
        <p:nvGrpSpPr>
          <p:cNvPr id="5" name="Group 5"/>
          <p:cNvGrpSpPr/>
          <p:nvPr/>
        </p:nvGrpSpPr>
        <p:grpSpPr>
          <a:xfrm>
            <a:off x="1296821" y="2311151"/>
            <a:ext cx="7889138" cy="4405534"/>
            <a:chOff x="0" y="0"/>
            <a:chExt cx="10518851" cy="5874046"/>
          </a:xfrm>
        </p:grpSpPr>
        <p:sp>
          <p:nvSpPr>
            <p:cNvPr id="6" name="TextBox 6"/>
            <p:cNvSpPr txBox="1"/>
            <p:nvPr/>
          </p:nvSpPr>
          <p:spPr>
            <a:xfrm>
              <a:off x="0" y="-47625"/>
              <a:ext cx="10518851" cy="5051763"/>
            </a:xfrm>
            <a:prstGeom prst="rect">
              <a:avLst/>
            </a:prstGeom>
          </p:spPr>
          <p:txBody>
            <a:bodyPr lIns="0" tIns="0" rIns="0" bIns="0" rtlCol="0" anchor="t">
              <a:spAutoFit/>
            </a:bodyPr>
            <a:lstStyle/>
            <a:p>
              <a:pPr algn="r">
                <a:lnSpc>
                  <a:spcPts val="3808"/>
                </a:lnSpc>
              </a:pPr>
              <a:r>
                <a:rPr lang="en-US" sz="2800" spc="28" dirty="0">
                  <a:solidFill>
                    <a:srgbClr val="1B6E93"/>
                  </a:solidFill>
                  <a:latin typeface="Glacial Indifference"/>
                </a:rPr>
                <a:t>Victorian people with disability are diverse in their culture, language, sexuality, gender identity, age, ability, socioeconomic status and life experiences. They are parents, children and young people and live in all parts of the state. Some people's disability is hidden, while other people’s disability is visible. Their experiences and the way they perceive the concept of disability differ.</a:t>
              </a:r>
            </a:p>
          </p:txBody>
        </p:sp>
        <p:sp>
          <p:nvSpPr>
            <p:cNvPr id="7" name="TextBox 7"/>
            <p:cNvSpPr txBox="1"/>
            <p:nvPr/>
          </p:nvSpPr>
          <p:spPr>
            <a:xfrm>
              <a:off x="0" y="5402241"/>
              <a:ext cx="10518851" cy="471805"/>
            </a:xfrm>
            <a:prstGeom prst="rect">
              <a:avLst/>
            </a:prstGeom>
          </p:spPr>
          <p:txBody>
            <a:bodyPr lIns="0" tIns="0" rIns="0" bIns="0" rtlCol="0" anchor="t">
              <a:spAutoFit/>
            </a:bodyPr>
            <a:lstStyle/>
            <a:p>
              <a:pPr marL="453390" lvl="1" indent="-226695" algn="r">
                <a:lnSpc>
                  <a:spcPts val="2940"/>
                </a:lnSpc>
                <a:buFont typeface="Arial"/>
                <a:buChar char="•"/>
              </a:pPr>
              <a:r>
                <a:rPr lang="en-US" sz="2100" spc="273" dirty="0">
                  <a:solidFill>
                    <a:srgbClr val="000000"/>
                  </a:solidFill>
                  <a:latin typeface="Glacial Indifference"/>
                </a:rPr>
                <a:t>VICTORIAN GOVERNMENT, 2022 </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TextBox 2"/>
          <p:cNvSpPr txBox="1"/>
          <p:nvPr/>
        </p:nvSpPr>
        <p:spPr>
          <a:xfrm>
            <a:off x="382104" y="1563015"/>
            <a:ext cx="9371496" cy="3669030"/>
          </a:xfrm>
          <a:prstGeom prst="rect">
            <a:avLst/>
          </a:prstGeom>
        </p:spPr>
        <p:txBody>
          <a:bodyPr lIns="0" tIns="0" rIns="0" bIns="0" rtlCol="0" anchor="t">
            <a:spAutoFit/>
          </a:bodyPr>
          <a:lstStyle/>
          <a:p>
            <a:pPr marL="453388" lvl="1" indent="-226694">
              <a:lnSpc>
                <a:spcPts val="3254"/>
              </a:lnSpc>
              <a:buFont typeface="Arial"/>
              <a:buChar char="•"/>
            </a:pPr>
            <a:r>
              <a:rPr lang="en-US" sz="2099" spc="272" dirty="0">
                <a:solidFill>
                  <a:srgbClr val="000000"/>
                </a:solidFill>
                <a:latin typeface="Glacial Indifference"/>
              </a:rPr>
              <a:t>17% of Victorians are people with disability</a:t>
            </a:r>
          </a:p>
          <a:p>
            <a:pPr marL="453388" lvl="1" indent="-226694">
              <a:lnSpc>
                <a:spcPts val="3254"/>
              </a:lnSpc>
              <a:buFont typeface="Arial"/>
              <a:buChar char="•"/>
            </a:pPr>
            <a:r>
              <a:rPr lang="en-US" sz="2099" spc="272" dirty="0">
                <a:solidFill>
                  <a:srgbClr val="000000"/>
                </a:solidFill>
                <a:latin typeface="Glacial Indifference"/>
              </a:rPr>
              <a:t>77% of people with disability have a physical disability</a:t>
            </a:r>
          </a:p>
          <a:p>
            <a:pPr marL="453388" lvl="1" indent="-226694">
              <a:lnSpc>
                <a:spcPts val="3254"/>
              </a:lnSpc>
              <a:buFont typeface="Arial"/>
              <a:buChar char="•"/>
            </a:pPr>
            <a:r>
              <a:rPr lang="en-US" sz="2099" spc="272" dirty="0">
                <a:solidFill>
                  <a:srgbClr val="000000"/>
                </a:solidFill>
                <a:latin typeface="Glacial Indifference"/>
              </a:rPr>
              <a:t>32% of people with disability sometimes or always need support with daily self-care, mobility or communication activities</a:t>
            </a:r>
          </a:p>
          <a:p>
            <a:pPr marL="453388" lvl="1" indent="-226694">
              <a:lnSpc>
                <a:spcPts val="3254"/>
              </a:lnSpc>
              <a:buFont typeface="Arial"/>
              <a:buChar char="•"/>
            </a:pPr>
            <a:r>
              <a:rPr lang="en-US" sz="2099" spc="272" dirty="0">
                <a:solidFill>
                  <a:srgbClr val="000000"/>
                </a:solidFill>
                <a:latin typeface="Glacial Indifference"/>
              </a:rPr>
              <a:t>24% of Aboriginal people have disability, which is twice the rate of the general population</a:t>
            </a:r>
          </a:p>
          <a:p>
            <a:pPr marL="453388" lvl="1" indent="-226694">
              <a:lnSpc>
                <a:spcPts val="3254"/>
              </a:lnSpc>
              <a:buFont typeface="Arial"/>
              <a:buChar char="•"/>
            </a:pPr>
            <a:r>
              <a:rPr lang="en-US" sz="2099" spc="272" dirty="0">
                <a:solidFill>
                  <a:srgbClr val="000000"/>
                </a:solidFill>
                <a:latin typeface="Glacial Indifference"/>
              </a:rPr>
              <a:t>39% of LGBTIQA+ people aged 14 to 21 identify as having disability or long-term health condition</a:t>
            </a:r>
          </a:p>
        </p:txBody>
      </p:sp>
      <p:sp>
        <p:nvSpPr>
          <p:cNvPr id="3" name="AutoShape 3"/>
          <p:cNvSpPr/>
          <p:nvPr/>
        </p:nvSpPr>
        <p:spPr>
          <a:xfrm>
            <a:off x="-513019" y="5489221"/>
            <a:ext cx="10266619" cy="1825979"/>
          </a:xfrm>
          <a:prstGeom prst="rect">
            <a:avLst/>
          </a:prstGeom>
          <a:solidFill>
            <a:srgbClr val="89B3D1"/>
          </a:solidFill>
        </p:spPr>
      </p:sp>
      <p:sp>
        <p:nvSpPr>
          <p:cNvPr id="4" name="AutoShape 4"/>
          <p:cNvSpPr/>
          <p:nvPr/>
        </p:nvSpPr>
        <p:spPr>
          <a:xfrm>
            <a:off x="-256510" y="-260589"/>
            <a:ext cx="10266619" cy="1639244"/>
          </a:xfrm>
          <a:prstGeom prst="rect">
            <a:avLst/>
          </a:prstGeom>
          <a:solidFill>
            <a:srgbClr val="345E7D"/>
          </a:solidFill>
        </p:spPr>
      </p:sp>
      <p:sp>
        <p:nvSpPr>
          <p:cNvPr id="5" name="TextBox 5"/>
          <p:cNvSpPr txBox="1"/>
          <p:nvPr/>
        </p:nvSpPr>
        <p:spPr>
          <a:xfrm>
            <a:off x="2361310" y="327659"/>
            <a:ext cx="5030979" cy="721997"/>
          </a:xfrm>
          <a:prstGeom prst="rect">
            <a:avLst/>
          </a:prstGeom>
        </p:spPr>
        <p:txBody>
          <a:bodyPr lIns="0" tIns="0" rIns="0" bIns="0" rtlCol="0" anchor="t">
            <a:spAutoFit/>
          </a:bodyPr>
          <a:lstStyle/>
          <a:p>
            <a:pPr algn="just">
              <a:lnSpc>
                <a:spcPts val="5879"/>
              </a:lnSpc>
            </a:pPr>
            <a:r>
              <a:rPr lang="en-US" sz="4199" dirty="0">
                <a:solidFill>
                  <a:srgbClr val="000000"/>
                </a:solidFill>
                <a:latin typeface="Glacial Indifference Bold"/>
              </a:rPr>
              <a:t>Disability in Victoria  </a:t>
            </a:r>
          </a:p>
        </p:txBody>
      </p:sp>
      <p:pic>
        <p:nvPicPr>
          <p:cNvPr id="6" name="Picture 6"/>
          <p:cNvPicPr>
            <a:picLocks noChangeAspect="1"/>
          </p:cNvPicPr>
          <p:nvPr/>
        </p:nvPicPr>
        <p:blipFill>
          <a:blip r:embed="rId3"/>
          <a:srcRect t="2352" b="2352"/>
          <a:stretch>
            <a:fillRect/>
          </a:stretch>
        </p:blipFill>
        <p:spPr>
          <a:xfrm>
            <a:off x="2592763" y="5675956"/>
            <a:ext cx="4950178" cy="163924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8F3"/>
        </a:solidFill>
        <a:effectLst/>
      </p:bgPr>
    </p:bg>
    <p:spTree>
      <p:nvGrpSpPr>
        <p:cNvPr id="1" name=""/>
        <p:cNvGrpSpPr/>
        <p:nvPr/>
      </p:nvGrpSpPr>
      <p:grpSpPr>
        <a:xfrm>
          <a:off x="0" y="0"/>
          <a:ext cx="0" cy="0"/>
          <a:chOff x="0" y="0"/>
          <a:chExt cx="0" cy="0"/>
        </a:xfrm>
      </p:grpSpPr>
      <p:sp>
        <p:nvSpPr>
          <p:cNvPr id="2" name="AutoShape 2"/>
          <p:cNvSpPr/>
          <p:nvPr/>
        </p:nvSpPr>
        <p:spPr>
          <a:xfrm>
            <a:off x="-185458" y="0"/>
            <a:ext cx="10124516" cy="1685299"/>
          </a:xfrm>
          <a:prstGeom prst="rect">
            <a:avLst/>
          </a:prstGeom>
          <a:solidFill>
            <a:srgbClr val="89B3D1"/>
          </a:solidFill>
        </p:spPr>
      </p:sp>
      <p:sp>
        <p:nvSpPr>
          <p:cNvPr id="3" name="AutoShape 3"/>
          <p:cNvSpPr/>
          <p:nvPr/>
        </p:nvSpPr>
        <p:spPr>
          <a:xfrm>
            <a:off x="548640" y="1095211"/>
            <a:ext cx="1891060" cy="1488664"/>
          </a:xfrm>
          <a:prstGeom prst="rect">
            <a:avLst/>
          </a:prstGeom>
          <a:solidFill>
            <a:srgbClr val="345E7D"/>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1487" y="1525904"/>
            <a:ext cx="825366" cy="627278"/>
          </a:xfrm>
          <a:prstGeom prst="rect">
            <a:avLst/>
          </a:prstGeom>
        </p:spPr>
      </p:pic>
      <p:grpSp>
        <p:nvGrpSpPr>
          <p:cNvPr id="5" name="Group 5"/>
          <p:cNvGrpSpPr/>
          <p:nvPr/>
        </p:nvGrpSpPr>
        <p:grpSpPr>
          <a:xfrm>
            <a:off x="1315822" y="3188430"/>
            <a:ext cx="7889138" cy="3395250"/>
            <a:chOff x="0" y="0"/>
            <a:chExt cx="10518851" cy="4526999"/>
          </a:xfrm>
        </p:grpSpPr>
        <p:sp>
          <p:nvSpPr>
            <p:cNvPr id="6" name="TextBox 6"/>
            <p:cNvSpPr txBox="1"/>
            <p:nvPr/>
          </p:nvSpPr>
          <p:spPr>
            <a:xfrm>
              <a:off x="0" y="-47625"/>
              <a:ext cx="10518851" cy="3704717"/>
            </a:xfrm>
            <a:prstGeom prst="rect">
              <a:avLst/>
            </a:prstGeom>
          </p:spPr>
          <p:txBody>
            <a:bodyPr lIns="0" tIns="0" rIns="0" bIns="0" rtlCol="0" anchor="t">
              <a:spAutoFit/>
            </a:bodyPr>
            <a:lstStyle/>
            <a:p>
              <a:pPr algn="r">
                <a:lnSpc>
                  <a:spcPts val="4488"/>
                </a:lnSpc>
              </a:pPr>
              <a:r>
                <a:rPr lang="en-US" sz="3300" spc="33" dirty="0">
                  <a:solidFill>
                    <a:srgbClr val="1B6E93"/>
                  </a:solidFill>
                  <a:latin typeface="Glacial Indifference"/>
                </a:rPr>
                <a:t>Number of people with a disability in Victoria is increasing and is expected to continue to grow due to population growth, ageing and increased life expectancy..</a:t>
              </a:r>
            </a:p>
          </p:txBody>
        </p:sp>
        <p:sp>
          <p:nvSpPr>
            <p:cNvPr id="7" name="TextBox 7"/>
            <p:cNvSpPr txBox="1"/>
            <p:nvPr/>
          </p:nvSpPr>
          <p:spPr>
            <a:xfrm>
              <a:off x="0" y="4055194"/>
              <a:ext cx="10518851" cy="471805"/>
            </a:xfrm>
            <a:prstGeom prst="rect">
              <a:avLst/>
            </a:prstGeom>
          </p:spPr>
          <p:txBody>
            <a:bodyPr lIns="0" tIns="0" rIns="0" bIns="0" rtlCol="0" anchor="t">
              <a:spAutoFit/>
            </a:bodyPr>
            <a:lstStyle/>
            <a:p>
              <a:pPr algn="r">
                <a:lnSpc>
                  <a:spcPts val="2940"/>
                </a:lnSpc>
              </a:pPr>
              <a:r>
                <a:rPr lang="en-US" sz="2100" spc="273" dirty="0">
                  <a:solidFill>
                    <a:srgbClr val="000000"/>
                  </a:solidFill>
                  <a:latin typeface="Glacial Indifference"/>
                </a:rPr>
                <a:t>-DEPARTMENT OF FAMILIES, FAIRNESS AND HOUSING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0" y="294614"/>
            <a:ext cx="9022080" cy="1165047"/>
          </a:xfrm>
          <a:prstGeom prst="rect">
            <a:avLst/>
          </a:prstGeom>
          <a:solidFill>
            <a:srgbClr val="89B3D1"/>
          </a:solidFill>
        </p:spPr>
      </p:sp>
      <p:pic>
        <p:nvPicPr>
          <p:cNvPr id="3" name="Picture 3"/>
          <p:cNvPicPr>
            <a:picLocks noChangeAspect="1"/>
          </p:cNvPicPr>
          <p:nvPr/>
        </p:nvPicPr>
        <p:blipFill>
          <a:blip r:embed="rId3"/>
          <a:srcRect t="3"/>
          <a:stretch>
            <a:fillRect/>
          </a:stretch>
        </p:blipFill>
        <p:spPr>
          <a:xfrm>
            <a:off x="59192" y="2536824"/>
            <a:ext cx="9635217" cy="3785693"/>
          </a:xfrm>
          <a:prstGeom prst="rect">
            <a:avLst/>
          </a:prstGeom>
        </p:spPr>
      </p:pic>
      <p:sp>
        <p:nvSpPr>
          <p:cNvPr id="4" name="TextBox 4"/>
          <p:cNvSpPr txBox="1"/>
          <p:nvPr/>
        </p:nvSpPr>
        <p:spPr>
          <a:xfrm>
            <a:off x="-1298616" y="553604"/>
            <a:ext cx="8906227" cy="580391"/>
          </a:xfrm>
          <a:prstGeom prst="rect">
            <a:avLst/>
          </a:prstGeom>
        </p:spPr>
        <p:txBody>
          <a:bodyPr lIns="0" tIns="0" rIns="0" bIns="0" rtlCol="0" anchor="t">
            <a:spAutoFit/>
          </a:bodyPr>
          <a:lstStyle/>
          <a:p>
            <a:pPr algn="ctr">
              <a:lnSpc>
                <a:spcPts val="4759"/>
              </a:lnSpc>
            </a:pPr>
            <a:r>
              <a:rPr lang="en-US" sz="3399" dirty="0">
                <a:solidFill>
                  <a:srgbClr val="000000"/>
                </a:solidFill>
                <a:latin typeface="Glacial Indifference"/>
              </a:rPr>
              <a:t>First Nations People </a:t>
            </a:r>
          </a:p>
        </p:txBody>
      </p:sp>
      <p:sp>
        <p:nvSpPr>
          <p:cNvPr id="5" name="TextBox 5"/>
          <p:cNvSpPr txBox="1"/>
          <p:nvPr/>
        </p:nvSpPr>
        <p:spPr>
          <a:xfrm>
            <a:off x="636389" y="1914901"/>
            <a:ext cx="8480822" cy="382270"/>
          </a:xfrm>
          <a:prstGeom prst="rect">
            <a:avLst/>
          </a:prstGeom>
        </p:spPr>
        <p:txBody>
          <a:bodyPr lIns="0" tIns="0" rIns="0" bIns="0" rtlCol="0" anchor="t">
            <a:spAutoFit/>
          </a:bodyPr>
          <a:lstStyle/>
          <a:p>
            <a:pPr algn="ctr">
              <a:lnSpc>
                <a:spcPts val="3079"/>
              </a:lnSpc>
              <a:spcBef>
                <a:spcPct val="0"/>
              </a:spcBef>
            </a:pPr>
            <a:r>
              <a:rPr lang="en-US" sz="2199" spc="285" dirty="0">
                <a:solidFill>
                  <a:srgbClr val="000000"/>
                </a:solidFill>
                <a:latin typeface="Glacial Indifference"/>
              </a:rPr>
              <a:t>TABLE 1: INNER EAST REGION INDIGENOUS POPULATION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1045253" y="-136536"/>
            <a:ext cx="5470922" cy="7451736"/>
          </a:xfrm>
          <a:prstGeom prst="rect">
            <a:avLst/>
          </a:prstGeom>
          <a:solidFill>
            <a:srgbClr val="345E7D"/>
          </a:solidFill>
        </p:spPr>
      </p:sp>
      <p:sp>
        <p:nvSpPr>
          <p:cNvPr id="3" name="AutoShape 3"/>
          <p:cNvSpPr/>
          <p:nvPr/>
        </p:nvSpPr>
        <p:spPr>
          <a:xfrm>
            <a:off x="-515185" y="294614"/>
            <a:ext cx="9278170" cy="1053129"/>
          </a:xfrm>
          <a:prstGeom prst="rect">
            <a:avLst/>
          </a:prstGeom>
          <a:solidFill>
            <a:srgbClr val="89B3D1"/>
          </a:solidFill>
        </p:spPr>
      </p:sp>
      <p:pic>
        <p:nvPicPr>
          <p:cNvPr id="4" name="Picture 4"/>
          <p:cNvPicPr>
            <a:picLocks noChangeAspect="1"/>
          </p:cNvPicPr>
          <p:nvPr/>
        </p:nvPicPr>
        <p:blipFill>
          <a:blip r:embed="rId3"/>
          <a:srcRect/>
          <a:stretch>
            <a:fillRect/>
          </a:stretch>
        </p:blipFill>
        <p:spPr>
          <a:xfrm>
            <a:off x="5012577" y="4318274"/>
            <a:ext cx="4145280" cy="2761793"/>
          </a:xfrm>
          <a:prstGeom prst="rect">
            <a:avLst/>
          </a:prstGeom>
        </p:spPr>
      </p:pic>
      <p:sp>
        <p:nvSpPr>
          <p:cNvPr id="5" name="TextBox 5"/>
          <p:cNvSpPr txBox="1"/>
          <p:nvPr/>
        </p:nvSpPr>
        <p:spPr>
          <a:xfrm>
            <a:off x="231603" y="391283"/>
            <a:ext cx="9855138" cy="764542"/>
          </a:xfrm>
          <a:prstGeom prst="rect">
            <a:avLst/>
          </a:prstGeom>
        </p:spPr>
        <p:txBody>
          <a:bodyPr lIns="0" tIns="0" rIns="0" bIns="0" rtlCol="0" anchor="t">
            <a:spAutoFit/>
          </a:bodyPr>
          <a:lstStyle/>
          <a:p>
            <a:pPr>
              <a:lnSpc>
                <a:spcPts val="6159"/>
              </a:lnSpc>
            </a:pPr>
            <a:r>
              <a:rPr lang="en-US" sz="4399" dirty="0">
                <a:solidFill>
                  <a:srgbClr val="000000"/>
                </a:solidFill>
                <a:latin typeface="Glacial Indifference Bold"/>
              </a:rPr>
              <a:t>Representation  Matters!</a:t>
            </a:r>
          </a:p>
        </p:txBody>
      </p:sp>
      <p:sp>
        <p:nvSpPr>
          <p:cNvPr id="6" name="TextBox 6"/>
          <p:cNvSpPr txBox="1"/>
          <p:nvPr/>
        </p:nvSpPr>
        <p:spPr>
          <a:xfrm>
            <a:off x="364139" y="1728469"/>
            <a:ext cx="3793216" cy="4855211"/>
          </a:xfrm>
          <a:prstGeom prst="rect">
            <a:avLst/>
          </a:prstGeom>
        </p:spPr>
        <p:txBody>
          <a:bodyPr lIns="0" tIns="0" rIns="0" bIns="0" rtlCol="0" anchor="t">
            <a:spAutoFit/>
          </a:bodyPr>
          <a:lstStyle/>
          <a:p>
            <a:pPr algn="ctr">
              <a:lnSpc>
                <a:spcPts val="4339"/>
              </a:lnSpc>
            </a:pPr>
            <a:r>
              <a:rPr lang="en-US" sz="3099" dirty="0">
                <a:solidFill>
                  <a:srgbClr val="FEFDFE"/>
                </a:solidFill>
                <a:latin typeface="Open Sans"/>
              </a:rPr>
              <a:t>You are delivering services to a diverse community. </a:t>
            </a:r>
          </a:p>
          <a:p>
            <a:pPr algn="ctr">
              <a:lnSpc>
                <a:spcPts val="4339"/>
              </a:lnSpc>
            </a:pPr>
            <a:endParaRPr lang="en-US" sz="3099" dirty="0">
              <a:solidFill>
                <a:srgbClr val="FEFDFE"/>
              </a:solidFill>
              <a:latin typeface="Open Sans"/>
            </a:endParaRPr>
          </a:p>
          <a:p>
            <a:pPr algn="ctr">
              <a:lnSpc>
                <a:spcPts val="4339"/>
              </a:lnSpc>
            </a:pPr>
            <a:r>
              <a:rPr lang="en-US" sz="3099" dirty="0">
                <a:solidFill>
                  <a:srgbClr val="FEFDFE"/>
                </a:solidFill>
                <a:latin typeface="Open Sans"/>
              </a:rPr>
              <a:t>Your service users have the </a:t>
            </a:r>
            <a:r>
              <a:rPr lang="en-US" sz="3099" dirty="0">
                <a:solidFill>
                  <a:srgbClr val="FEFDFE"/>
                </a:solidFill>
                <a:latin typeface="Open Sans Bold"/>
              </a:rPr>
              <a:t>right</a:t>
            </a:r>
            <a:r>
              <a:rPr lang="en-US" sz="3099" dirty="0">
                <a:solidFill>
                  <a:srgbClr val="FEFDFE"/>
                </a:solidFill>
                <a:latin typeface="Open Sans"/>
              </a:rPr>
              <a:t> to see themselves represented in the services they access. </a:t>
            </a:r>
          </a:p>
        </p:txBody>
      </p:sp>
      <p:sp>
        <p:nvSpPr>
          <p:cNvPr id="7" name="TextBox 7"/>
          <p:cNvSpPr txBox="1"/>
          <p:nvPr/>
        </p:nvSpPr>
        <p:spPr>
          <a:xfrm>
            <a:off x="5012577" y="1509668"/>
            <a:ext cx="4626031" cy="2399030"/>
          </a:xfrm>
          <a:prstGeom prst="rect">
            <a:avLst/>
          </a:prstGeom>
        </p:spPr>
        <p:txBody>
          <a:bodyPr lIns="0" tIns="0" rIns="0" bIns="0" rtlCol="0" anchor="t">
            <a:spAutoFit/>
          </a:bodyPr>
          <a:lstStyle/>
          <a:p>
            <a:pPr>
              <a:lnSpc>
                <a:spcPts val="3219"/>
              </a:lnSpc>
              <a:spcBef>
                <a:spcPct val="0"/>
              </a:spcBef>
            </a:pPr>
            <a:r>
              <a:rPr lang="en-US" sz="2299" spc="298" dirty="0">
                <a:solidFill>
                  <a:srgbClr val="000000"/>
                </a:solidFill>
                <a:latin typeface="Glacial Indifference"/>
              </a:rPr>
              <a:t>Recruiting a diverse workforce (paid and volunteer) promotes the safe participation of marginalised groups in your community.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7280934" y="0"/>
            <a:ext cx="2627838" cy="7315200"/>
          </a:xfrm>
          <a:prstGeom prst="rect">
            <a:avLst/>
          </a:prstGeom>
          <a:solidFill>
            <a:srgbClr val="345E7D"/>
          </a:solidFill>
        </p:spPr>
      </p:sp>
      <p:sp>
        <p:nvSpPr>
          <p:cNvPr id="3" name="AutoShape 3"/>
          <p:cNvSpPr/>
          <p:nvPr/>
        </p:nvSpPr>
        <p:spPr>
          <a:xfrm>
            <a:off x="-515185" y="294614"/>
            <a:ext cx="9948952" cy="1053129"/>
          </a:xfrm>
          <a:prstGeom prst="rect">
            <a:avLst/>
          </a:prstGeom>
          <a:solidFill>
            <a:srgbClr val="89B3D1"/>
          </a:solidFill>
        </p:spPr>
      </p:sp>
      <p:pic>
        <p:nvPicPr>
          <p:cNvPr id="4" name="Picture 4"/>
          <p:cNvPicPr>
            <a:picLocks noChangeAspect="1"/>
          </p:cNvPicPr>
          <p:nvPr/>
        </p:nvPicPr>
        <p:blipFill>
          <a:blip r:embed="rId3"/>
          <a:srcRect l="31901"/>
          <a:stretch>
            <a:fillRect/>
          </a:stretch>
        </p:blipFill>
        <p:spPr>
          <a:xfrm>
            <a:off x="4946755" y="2335993"/>
            <a:ext cx="4487012" cy="4398150"/>
          </a:xfrm>
          <a:prstGeom prst="rect">
            <a:avLst/>
          </a:prstGeom>
        </p:spPr>
      </p:pic>
      <p:sp>
        <p:nvSpPr>
          <p:cNvPr id="5" name="TextBox 5"/>
          <p:cNvSpPr txBox="1"/>
          <p:nvPr/>
        </p:nvSpPr>
        <p:spPr>
          <a:xfrm>
            <a:off x="231603" y="410333"/>
            <a:ext cx="9855138" cy="646431"/>
          </a:xfrm>
          <a:prstGeom prst="rect">
            <a:avLst/>
          </a:prstGeom>
        </p:spPr>
        <p:txBody>
          <a:bodyPr lIns="0" tIns="0" rIns="0" bIns="0" rtlCol="0" anchor="t">
            <a:spAutoFit/>
          </a:bodyPr>
          <a:lstStyle/>
          <a:p>
            <a:pPr>
              <a:lnSpc>
                <a:spcPts val="5319"/>
              </a:lnSpc>
            </a:pPr>
            <a:r>
              <a:rPr lang="en-US" sz="3799" dirty="0">
                <a:solidFill>
                  <a:srgbClr val="000000"/>
                </a:solidFill>
                <a:latin typeface="Glacial Indifference Bold"/>
              </a:rPr>
              <a:t>Enhanced Capacity for Inclusive Practice </a:t>
            </a:r>
          </a:p>
        </p:txBody>
      </p:sp>
      <p:sp>
        <p:nvSpPr>
          <p:cNvPr id="6" name="TextBox 6"/>
          <p:cNvSpPr txBox="1"/>
          <p:nvPr/>
        </p:nvSpPr>
        <p:spPr>
          <a:xfrm>
            <a:off x="456724" y="1536817"/>
            <a:ext cx="4420076" cy="5398136"/>
          </a:xfrm>
          <a:prstGeom prst="rect">
            <a:avLst/>
          </a:prstGeom>
        </p:spPr>
        <p:txBody>
          <a:bodyPr lIns="0" tIns="0" rIns="0" bIns="0" rtlCol="0" anchor="t">
            <a:spAutoFit/>
          </a:bodyPr>
          <a:lstStyle/>
          <a:p>
            <a:pPr>
              <a:lnSpc>
                <a:spcPts val="4339"/>
              </a:lnSpc>
            </a:pPr>
            <a:r>
              <a:rPr lang="en-US" sz="3099" dirty="0">
                <a:solidFill>
                  <a:srgbClr val="000000"/>
                </a:solidFill>
                <a:latin typeface="Open Sans"/>
              </a:rPr>
              <a:t>A diverse pool of volunteers provides a source of knowledge and expertise on the experiences of their communities, enhancing your organisations capacity to deliver inclusive services.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2560076" y="2966208"/>
            <a:ext cx="2019771" cy="4379330"/>
          </a:xfrm>
          <a:prstGeom prst="rect">
            <a:avLst/>
          </a:prstGeom>
          <a:solidFill>
            <a:srgbClr val="89B3D1"/>
          </a:solidFill>
        </p:spPr>
      </p:sp>
      <p:sp>
        <p:nvSpPr>
          <p:cNvPr id="3" name="AutoShape 3"/>
          <p:cNvSpPr/>
          <p:nvPr/>
        </p:nvSpPr>
        <p:spPr>
          <a:xfrm>
            <a:off x="0" y="0"/>
            <a:ext cx="1816571" cy="4404730"/>
          </a:xfrm>
          <a:prstGeom prst="rect">
            <a:avLst/>
          </a:prstGeom>
          <a:solidFill>
            <a:srgbClr val="345E7D"/>
          </a:solidFill>
        </p:spPr>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6765" y="246615"/>
            <a:ext cx="1322362" cy="1322362"/>
          </a:xfrm>
          <a:prstGeom prst="rect">
            <a:avLst/>
          </a:prstGeom>
        </p:spPr>
      </p:pic>
      <p:grpSp>
        <p:nvGrpSpPr>
          <p:cNvPr id="5" name="Group 5"/>
          <p:cNvGrpSpPr/>
          <p:nvPr/>
        </p:nvGrpSpPr>
        <p:grpSpPr>
          <a:xfrm>
            <a:off x="5131188" y="1416285"/>
            <a:ext cx="4040671" cy="4184723"/>
            <a:chOff x="0" y="0"/>
            <a:chExt cx="5387561" cy="5579631"/>
          </a:xfrm>
        </p:grpSpPr>
        <p:sp>
          <p:nvSpPr>
            <p:cNvPr id="6" name="TextBox 6"/>
            <p:cNvSpPr txBox="1"/>
            <p:nvPr/>
          </p:nvSpPr>
          <p:spPr>
            <a:xfrm>
              <a:off x="4961" y="0"/>
              <a:ext cx="5382600" cy="3467100"/>
            </a:xfrm>
            <a:prstGeom prst="rect">
              <a:avLst/>
            </a:prstGeom>
          </p:spPr>
          <p:txBody>
            <a:bodyPr lIns="0" tIns="0" rIns="0" bIns="0" rtlCol="0" anchor="t">
              <a:spAutoFit/>
            </a:bodyPr>
            <a:lstStyle/>
            <a:p>
              <a:pPr>
                <a:lnSpc>
                  <a:spcPts val="6839"/>
                </a:lnSpc>
              </a:pPr>
              <a:r>
                <a:rPr lang="en-US" sz="5699" spc="170" dirty="0">
                  <a:solidFill>
                    <a:srgbClr val="291B25"/>
                  </a:solidFill>
                  <a:latin typeface="Glacial Indifference Bold"/>
                </a:rPr>
                <a:t>How to Recruit for Diversity?</a:t>
              </a:r>
            </a:p>
          </p:txBody>
        </p:sp>
        <p:sp>
          <p:nvSpPr>
            <p:cNvPr id="7" name="TextBox 7"/>
            <p:cNvSpPr txBox="1"/>
            <p:nvPr/>
          </p:nvSpPr>
          <p:spPr>
            <a:xfrm>
              <a:off x="0" y="3864072"/>
              <a:ext cx="5387561" cy="1715559"/>
            </a:xfrm>
            <a:prstGeom prst="rect">
              <a:avLst/>
            </a:prstGeom>
          </p:spPr>
          <p:txBody>
            <a:bodyPr lIns="0" tIns="0" rIns="0" bIns="0" rtlCol="0" anchor="t">
              <a:spAutoFit/>
            </a:bodyPr>
            <a:lstStyle/>
            <a:p>
              <a:pPr>
                <a:lnSpc>
                  <a:spcPts val="3499"/>
                </a:lnSpc>
              </a:pPr>
              <a:r>
                <a:rPr lang="en-US" sz="2499" spc="324" dirty="0">
                  <a:solidFill>
                    <a:srgbClr val="1B6E93"/>
                  </a:solidFill>
                  <a:latin typeface="Glacial Indifference"/>
                </a:rPr>
                <a:t>VOLUNTEER RECRUITMENT POLICY AND PROCESS</a:t>
              </a:r>
            </a:p>
          </p:txBody>
        </p:sp>
      </p:grpSp>
      <p:pic>
        <p:nvPicPr>
          <p:cNvPr id="8" name="Picture 8"/>
          <p:cNvPicPr>
            <a:picLocks noChangeAspect="1"/>
          </p:cNvPicPr>
          <p:nvPr/>
        </p:nvPicPr>
        <p:blipFill>
          <a:blip r:embed="rId5"/>
          <a:srcRect r="5797"/>
          <a:stretch>
            <a:fillRect/>
          </a:stretch>
        </p:blipFill>
        <p:spPr>
          <a:xfrm>
            <a:off x="-407490" y="2043434"/>
            <a:ext cx="4825007" cy="34893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Our First Nations history">
            <a:extLst>
              <a:ext uri="{FF2B5EF4-FFF2-40B4-BE49-F238E27FC236}">
                <a16:creationId xmlns:a16="http://schemas.microsoft.com/office/drawing/2014/main" id="{00AE6215-45EF-0A51-5665-99B9F3CB48BC}"/>
              </a:ext>
            </a:extLst>
          </p:cNvPr>
          <p:cNvPicPr>
            <a:picLocks noChangeAspect="1" noChangeArrowheads="1"/>
          </p:cNvPicPr>
          <p:nvPr/>
        </p:nvPicPr>
        <p:blipFill rotWithShape="1">
          <a:blip r:embed="rId3" cstate="hqprint">
            <a:alphaModFix amt="85000"/>
            <a:extLst>
              <a:ext uri="{28A0092B-C50C-407E-A947-70E740481C1C}">
                <a14:useLocalDpi xmlns:a14="http://schemas.microsoft.com/office/drawing/2010/main"/>
              </a:ext>
            </a:extLst>
          </a:blip>
          <a:srcRect t="-97" b="-1"/>
          <a:stretch/>
        </p:blipFill>
        <p:spPr bwMode="auto">
          <a:xfrm>
            <a:off x="0" y="1685300"/>
            <a:ext cx="9753600" cy="56299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0" y="0"/>
            <a:ext cx="9753600" cy="1685299"/>
          </a:xfrm>
          <a:prstGeom prst="rect">
            <a:avLst/>
          </a:prstGeom>
          <a:solidFill>
            <a:srgbClr val="345E7D"/>
          </a:solidFill>
        </p:spPr>
      </p:sp>
      <p:sp>
        <p:nvSpPr>
          <p:cNvPr id="3" name="AutoShape 3"/>
          <p:cNvSpPr/>
          <p:nvPr/>
        </p:nvSpPr>
        <p:spPr>
          <a:xfrm>
            <a:off x="548639" y="889434"/>
            <a:ext cx="7933286" cy="1253173"/>
          </a:xfrm>
          <a:prstGeom prst="rect">
            <a:avLst/>
          </a:prstGeom>
          <a:solidFill>
            <a:srgbClr val="89B3D1"/>
          </a:solidFill>
        </p:spPr>
      </p:sp>
      <p:grpSp>
        <p:nvGrpSpPr>
          <p:cNvPr id="4" name="Group 4"/>
          <p:cNvGrpSpPr/>
          <p:nvPr/>
        </p:nvGrpSpPr>
        <p:grpSpPr>
          <a:xfrm>
            <a:off x="548640" y="2599918"/>
            <a:ext cx="8656320" cy="4435555"/>
            <a:chOff x="0" y="-558590"/>
            <a:chExt cx="11541760" cy="5914074"/>
          </a:xfrm>
        </p:grpSpPr>
        <p:sp>
          <p:nvSpPr>
            <p:cNvPr id="5" name="TextBox 5"/>
            <p:cNvSpPr txBox="1"/>
            <p:nvPr/>
          </p:nvSpPr>
          <p:spPr>
            <a:xfrm>
              <a:off x="0" y="-558590"/>
              <a:ext cx="11541760" cy="555708"/>
            </a:xfrm>
            <a:prstGeom prst="rect">
              <a:avLst/>
            </a:prstGeom>
          </p:spPr>
          <p:txBody>
            <a:bodyPr lIns="0" tIns="0" rIns="0" bIns="0" rtlCol="0" anchor="t">
              <a:spAutoFit/>
            </a:bodyPr>
            <a:lstStyle/>
            <a:p>
              <a:pPr algn="ctr">
                <a:lnSpc>
                  <a:spcPts val="3400"/>
                </a:lnSpc>
              </a:pPr>
              <a:endParaRPr lang="en-US" sz="2800" b="1" spc="25" dirty="0">
                <a:solidFill>
                  <a:schemeClr val="tx1">
                    <a:lumMod val="85000"/>
                    <a:lumOff val="15000"/>
                  </a:schemeClr>
                </a:solidFill>
                <a:latin typeface="Glacial Indifference"/>
              </a:endParaRPr>
            </a:p>
          </p:txBody>
        </p:sp>
        <p:sp>
          <p:nvSpPr>
            <p:cNvPr id="6" name="TextBox 6"/>
            <p:cNvSpPr txBox="1"/>
            <p:nvPr/>
          </p:nvSpPr>
          <p:spPr>
            <a:xfrm>
              <a:off x="0" y="4902368"/>
              <a:ext cx="11541760" cy="453116"/>
            </a:xfrm>
            <a:prstGeom prst="rect">
              <a:avLst/>
            </a:prstGeom>
          </p:spPr>
          <p:txBody>
            <a:bodyPr lIns="0" tIns="0" rIns="0" bIns="0" rtlCol="0" anchor="t">
              <a:spAutoFit/>
            </a:bodyPr>
            <a:lstStyle/>
            <a:p>
              <a:pPr algn="r">
                <a:lnSpc>
                  <a:spcPts val="2939"/>
                </a:lnSpc>
              </a:pPr>
              <a:endParaRPr dirty="0"/>
            </a:p>
          </p:txBody>
        </p:sp>
      </p:grpSp>
      <p:sp>
        <p:nvSpPr>
          <p:cNvPr id="7" name="TextBox 7"/>
          <p:cNvSpPr txBox="1"/>
          <p:nvPr/>
        </p:nvSpPr>
        <p:spPr>
          <a:xfrm>
            <a:off x="744080" y="1066381"/>
            <a:ext cx="7542405" cy="775725"/>
          </a:xfrm>
          <a:prstGeom prst="rect">
            <a:avLst/>
          </a:prstGeom>
        </p:spPr>
        <p:txBody>
          <a:bodyPr lIns="0" tIns="0" rIns="0" bIns="0" rtlCol="0" anchor="t">
            <a:spAutoFit/>
          </a:bodyPr>
          <a:lstStyle/>
          <a:p>
            <a:pPr algn="ctr">
              <a:lnSpc>
                <a:spcPts val="6369"/>
              </a:lnSpc>
            </a:pPr>
            <a:r>
              <a:rPr lang="en-US" sz="4549" dirty="0">
                <a:solidFill>
                  <a:srgbClr val="F4F8F3"/>
                </a:solidFill>
                <a:latin typeface="Glacial Indifference" panose="020B0604020202020204" charset="0"/>
              </a:rPr>
              <a:t>Acknowledgement of Country</a:t>
            </a:r>
            <a:r>
              <a:rPr lang="en-US" sz="4549" dirty="0">
                <a:solidFill>
                  <a:srgbClr val="F4F8F3"/>
                </a:solidFill>
                <a:latin typeface="Bodoni FLF"/>
              </a:rPr>
              <a:t> </a:t>
            </a:r>
          </a:p>
        </p:txBody>
      </p:sp>
      <p:sp>
        <p:nvSpPr>
          <p:cNvPr id="9" name="TextBox 8">
            <a:extLst>
              <a:ext uri="{FF2B5EF4-FFF2-40B4-BE49-F238E27FC236}">
                <a16:creationId xmlns:a16="http://schemas.microsoft.com/office/drawing/2014/main" id="{3F35701D-5A84-16C5-8F06-554DDB50C1B9}"/>
              </a:ext>
            </a:extLst>
          </p:cNvPr>
          <p:cNvSpPr txBox="1"/>
          <p:nvPr/>
        </p:nvSpPr>
        <p:spPr>
          <a:xfrm>
            <a:off x="7616160" y="6676145"/>
            <a:ext cx="2411760" cy="584775"/>
          </a:xfrm>
          <a:prstGeom prst="rect">
            <a:avLst/>
          </a:prstGeom>
          <a:noFill/>
        </p:spPr>
        <p:txBody>
          <a:bodyPr wrap="square" lIns="270000" rtlCol="0">
            <a:spAutoFit/>
          </a:bodyPr>
          <a:lstStyle/>
          <a:p>
            <a:r>
              <a:rPr lang="en-US" sz="1600" b="1" dirty="0">
                <a:solidFill>
                  <a:schemeClr val="tx1">
                    <a:lumMod val="95000"/>
                    <a:lumOff val="5000"/>
                  </a:schemeClr>
                </a:solidFill>
              </a:rPr>
              <a:t>Wurundjeri artist: </a:t>
            </a:r>
          </a:p>
          <a:p>
            <a:r>
              <a:rPr lang="en-US" sz="1600" b="1" dirty="0">
                <a:solidFill>
                  <a:schemeClr val="tx1">
                    <a:lumMod val="95000"/>
                    <a:lumOff val="5000"/>
                  </a:schemeClr>
                </a:solidFill>
              </a:rPr>
              <a:t>Ash Firebrace (2021)</a:t>
            </a:r>
            <a:endParaRPr lang="en-AU" sz="1600" b="1" dirty="0">
              <a:solidFill>
                <a:schemeClr val="tx1">
                  <a:lumMod val="95000"/>
                  <a:lumOff val="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TextBox 2"/>
          <p:cNvSpPr txBox="1"/>
          <p:nvPr/>
        </p:nvSpPr>
        <p:spPr>
          <a:xfrm>
            <a:off x="1267743" y="1532914"/>
            <a:ext cx="7898755" cy="5429252"/>
          </a:xfrm>
          <a:prstGeom prst="rect">
            <a:avLst/>
          </a:prstGeom>
        </p:spPr>
        <p:txBody>
          <a:bodyPr lIns="0" tIns="0" rIns="0" bIns="0" rtlCol="0" anchor="t">
            <a:spAutoFit/>
          </a:bodyPr>
          <a:lstStyle/>
          <a:p>
            <a:pPr marL="539746" lvl="1" indent="-269873">
              <a:lnSpc>
                <a:spcPts val="4874"/>
              </a:lnSpc>
              <a:buFont typeface="Arial"/>
              <a:buChar char="•"/>
            </a:pPr>
            <a:r>
              <a:rPr lang="en-US" sz="2499" spc="324" dirty="0">
                <a:solidFill>
                  <a:srgbClr val="000000"/>
                </a:solidFill>
                <a:latin typeface="Glacial Indifference Bold"/>
              </a:rPr>
              <a:t>Recognise the need for a new volunteer</a:t>
            </a:r>
          </a:p>
          <a:p>
            <a:pPr marL="539746" lvl="1" indent="-269873">
              <a:lnSpc>
                <a:spcPts val="4874"/>
              </a:lnSpc>
              <a:buFont typeface="Arial"/>
              <a:buChar char="•"/>
            </a:pPr>
            <a:r>
              <a:rPr lang="en-US" sz="2499" spc="324" dirty="0">
                <a:solidFill>
                  <a:srgbClr val="000000"/>
                </a:solidFill>
                <a:latin typeface="Glacial Indifference Bold"/>
              </a:rPr>
              <a:t>Create role description</a:t>
            </a:r>
          </a:p>
          <a:p>
            <a:pPr marL="539746" lvl="1" indent="-269873">
              <a:lnSpc>
                <a:spcPts val="4874"/>
              </a:lnSpc>
              <a:buFont typeface="Arial"/>
              <a:buChar char="•"/>
            </a:pPr>
            <a:r>
              <a:rPr lang="en-US" sz="2499" spc="324" dirty="0">
                <a:solidFill>
                  <a:srgbClr val="000000"/>
                </a:solidFill>
                <a:latin typeface="Glacial Indifference Bold"/>
              </a:rPr>
              <a:t>Seek management approval</a:t>
            </a:r>
          </a:p>
          <a:p>
            <a:pPr marL="539746" lvl="1" indent="-269873">
              <a:lnSpc>
                <a:spcPts val="4874"/>
              </a:lnSpc>
              <a:buFont typeface="Arial"/>
              <a:buChar char="•"/>
            </a:pPr>
            <a:r>
              <a:rPr lang="en-US" sz="2499" spc="324" dirty="0">
                <a:solidFill>
                  <a:srgbClr val="000000"/>
                </a:solidFill>
                <a:latin typeface="Glacial Indifference Bold"/>
              </a:rPr>
              <a:t>Advertise</a:t>
            </a:r>
          </a:p>
          <a:p>
            <a:pPr marL="539746" lvl="1" indent="-269873">
              <a:lnSpc>
                <a:spcPts val="4874"/>
              </a:lnSpc>
              <a:buFont typeface="Arial"/>
              <a:buChar char="•"/>
            </a:pPr>
            <a:r>
              <a:rPr lang="en-US" sz="2499" spc="324" dirty="0">
                <a:solidFill>
                  <a:srgbClr val="000000"/>
                </a:solidFill>
                <a:latin typeface="Glacial Indifference Bold"/>
              </a:rPr>
              <a:t>Interview</a:t>
            </a:r>
          </a:p>
          <a:p>
            <a:pPr marL="539746" lvl="1" indent="-269873">
              <a:lnSpc>
                <a:spcPts val="4874"/>
              </a:lnSpc>
              <a:buFont typeface="Arial"/>
              <a:buChar char="•"/>
            </a:pPr>
            <a:r>
              <a:rPr lang="en-US" sz="2499" spc="324" dirty="0">
                <a:solidFill>
                  <a:srgbClr val="000000"/>
                </a:solidFill>
                <a:latin typeface="Glacial Indifference Bold"/>
              </a:rPr>
              <a:t>Onboard</a:t>
            </a:r>
          </a:p>
          <a:p>
            <a:pPr marL="539746" lvl="1" indent="-269873">
              <a:lnSpc>
                <a:spcPts val="4874"/>
              </a:lnSpc>
              <a:buFont typeface="Arial"/>
              <a:buChar char="•"/>
            </a:pPr>
            <a:r>
              <a:rPr lang="en-US" sz="2499" spc="324" dirty="0">
                <a:solidFill>
                  <a:srgbClr val="000000"/>
                </a:solidFill>
                <a:latin typeface="Glacial Indifference Bold"/>
              </a:rPr>
              <a:t>Induct</a:t>
            </a:r>
          </a:p>
          <a:p>
            <a:pPr marL="539746" lvl="1" indent="-269873">
              <a:lnSpc>
                <a:spcPts val="4874"/>
              </a:lnSpc>
              <a:buFont typeface="Arial"/>
              <a:buChar char="•"/>
            </a:pPr>
            <a:r>
              <a:rPr lang="en-US" sz="2499" spc="324" dirty="0">
                <a:solidFill>
                  <a:srgbClr val="000000"/>
                </a:solidFill>
                <a:latin typeface="Glacial Indifference Bold"/>
              </a:rPr>
              <a:t>Train</a:t>
            </a:r>
          </a:p>
          <a:p>
            <a:pPr marL="539746" lvl="1" indent="-269873">
              <a:lnSpc>
                <a:spcPts val="4874"/>
              </a:lnSpc>
              <a:buFont typeface="Arial"/>
              <a:buChar char="•"/>
            </a:pPr>
            <a:r>
              <a:rPr lang="en-US" sz="2499" spc="324" dirty="0">
                <a:solidFill>
                  <a:srgbClr val="000000"/>
                </a:solidFill>
                <a:latin typeface="Glacial Indifference Bold"/>
              </a:rPr>
              <a:t>ACTIVE placement </a:t>
            </a: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2426" y="3657600"/>
            <a:ext cx="3441342" cy="3441342"/>
          </a:xfrm>
          <a:prstGeom prst="rect">
            <a:avLst/>
          </a:prstGeom>
        </p:spPr>
      </p:pic>
      <p:sp>
        <p:nvSpPr>
          <p:cNvPr id="4" name="AutoShape 4"/>
          <p:cNvSpPr/>
          <p:nvPr/>
        </p:nvSpPr>
        <p:spPr>
          <a:xfrm>
            <a:off x="-381786" y="0"/>
            <a:ext cx="1516524" cy="7429204"/>
          </a:xfrm>
          <a:prstGeom prst="rect">
            <a:avLst/>
          </a:prstGeom>
          <a:solidFill>
            <a:srgbClr val="345E7D"/>
          </a:solidFill>
        </p:spPr>
      </p:sp>
      <p:sp>
        <p:nvSpPr>
          <p:cNvPr id="5" name="AutoShape 5"/>
          <p:cNvSpPr/>
          <p:nvPr/>
        </p:nvSpPr>
        <p:spPr>
          <a:xfrm>
            <a:off x="0" y="294614"/>
            <a:ext cx="9433767" cy="1053129"/>
          </a:xfrm>
          <a:prstGeom prst="rect">
            <a:avLst/>
          </a:prstGeom>
          <a:solidFill>
            <a:srgbClr val="89B3D1"/>
          </a:solidFill>
        </p:spPr>
      </p:sp>
      <p:sp>
        <p:nvSpPr>
          <p:cNvPr id="6" name="TextBox 6"/>
          <p:cNvSpPr txBox="1"/>
          <p:nvPr/>
        </p:nvSpPr>
        <p:spPr>
          <a:xfrm>
            <a:off x="1601362" y="518640"/>
            <a:ext cx="6926110" cy="547927"/>
          </a:xfrm>
          <a:prstGeom prst="rect">
            <a:avLst/>
          </a:prstGeom>
        </p:spPr>
        <p:txBody>
          <a:bodyPr lIns="0" tIns="0" rIns="0" bIns="0" rtlCol="0" anchor="t">
            <a:spAutoFit/>
          </a:bodyPr>
          <a:lstStyle/>
          <a:p>
            <a:pPr algn="ctr">
              <a:lnSpc>
                <a:spcPts val="4584"/>
              </a:lnSpc>
              <a:spcBef>
                <a:spcPct val="0"/>
              </a:spcBef>
            </a:pPr>
            <a:r>
              <a:rPr lang="en-US" sz="3274" spc="425" dirty="0">
                <a:solidFill>
                  <a:srgbClr val="000000"/>
                </a:solidFill>
                <a:latin typeface="Glacial Indifference Bold"/>
              </a:rPr>
              <a:t>Typical Recruitment process</a:t>
            </a:r>
          </a:p>
        </p:txBody>
      </p:sp>
      <p:sp>
        <p:nvSpPr>
          <p:cNvPr id="7" name="TextBox 7"/>
          <p:cNvSpPr txBox="1"/>
          <p:nvPr/>
        </p:nvSpPr>
        <p:spPr>
          <a:xfrm>
            <a:off x="6365810" y="4267021"/>
            <a:ext cx="2656270" cy="2174875"/>
          </a:xfrm>
          <a:prstGeom prst="rect">
            <a:avLst/>
          </a:prstGeom>
        </p:spPr>
        <p:txBody>
          <a:bodyPr lIns="0" tIns="0" rIns="0" bIns="0" rtlCol="0" anchor="t">
            <a:spAutoFit/>
          </a:bodyPr>
          <a:lstStyle/>
          <a:p>
            <a:pPr algn="ctr">
              <a:lnSpc>
                <a:spcPts val="3499"/>
              </a:lnSpc>
              <a:spcBef>
                <a:spcPct val="0"/>
              </a:spcBef>
            </a:pPr>
            <a:r>
              <a:rPr lang="en-US" sz="2499" spc="324" dirty="0">
                <a:solidFill>
                  <a:srgbClr val="FEFDFE"/>
                </a:solidFill>
                <a:latin typeface="Glacial Indifference"/>
              </a:rPr>
              <a:t>HOW CAN I MAKE THIS PROCESS MORE INCLUSIVE?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70396" y="-36420"/>
            <a:ext cx="1654328" cy="7351620"/>
          </a:xfrm>
          <a:prstGeom prst="rect">
            <a:avLst/>
          </a:prstGeom>
          <a:solidFill>
            <a:srgbClr val="345E7D"/>
          </a:solidFill>
        </p:spPr>
      </p:sp>
      <p:sp>
        <p:nvSpPr>
          <p:cNvPr id="3" name="AutoShape 3"/>
          <p:cNvSpPr/>
          <p:nvPr/>
        </p:nvSpPr>
        <p:spPr>
          <a:xfrm>
            <a:off x="1583932" y="1475070"/>
            <a:ext cx="3741054" cy="5847251"/>
          </a:xfrm>
          <a:prstGeom prst="rect">
            <a:avLst/>
          </a:prstGeom>
          <a:solidFill>
            <a:srgbClr val="89B3D1"/>
          </a:solidFill>
        </p:spPr>
      </p:sp>
      <p:pic>
        <p:nvPicPr>
          <p:cNvPr id="4" name="Picture 4"/>
          <p:cNvPicPr>
            <a:picLocks noChangeAspect="1"/>
          </p:cNvPicPr>
          <p:nvPr/>
        </p:nvPicPr>
        <p:blipFill>
          <a:blip r:embed="rId3"/>
          <a:srcRect/>
          <a:stretch>
            <a:fillRect/>
          </a:stretch>
        </p:blipFill>
        <p:spPr>
          <a:xfrm>
            <a:off x="-352206" y="1475070"/>
            <a:ext cx="5677192" cy="3782429"/>
          </a:xfrm>
          <a:prstGeom prst="rect">
            <a:avLst/>
          </a:prstGeom>
        </p:spPr>
      </p:pic>
      <p:sp>
        <p:nvSpPr>
          <p:cNvPr id="5" name="TextBox 5"/>
          <p:cNvSpPr txBox="1"/>
          <p:nvPr/>
        </p:nvSpPr>
        <p:spPr>
          <a:xfrm>
            <a:off x="5672962" y="1339851"/>
            <a:ext cx="3700166" cy="4666828"/>
          </a:xfrm>
          <a:prstGeom prst="rect">
            <a:avLst/>
          </a:prstGeom>
        </p:spPr>
        <p:txBody>
          <a:bodyPr lIns="0" tIns="0" rIns="0" bIns="0" rtlCol="0" anchor="t">
            <a:spAutoFit/>
          </a:bodyPr>
          <a:lstStyle/>
          <a:p>
            <a:pPr>
              <a:lnSpc>
                <a:spcPts val="6111"/>
              </a:lnSpc>
            </a:pPr>
            <a:r>
              <a:rPr lang="en-US" sz="5093" spc="152" dirty="0">
                <a:solidFill>
                  <a:srgbClr val="345E7D"/>
                </a:solidFill>
                <a:latin typeface="Glacial Indifference"/>
              </a:rPr>
              <a:t>Recruiting and On-boarding Volunteers from CALD communities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0" y="294614"/>
            <a:ext cx="9433767" cy="1053129"/>
          </a:xfrm>
          <a:prstGeom prst="rect">
            <a:avLst/>
          </a:prstGeom>
          <a:solidFill>
            <a:srgbClr val="89B3D1"/>
          </a:solidFill>
        </p:spPr>
      </p:sp>
      <p:sp>
        <p:nvSpPr>
          <p:cNvPr id="3" name="TextBox 3"/>
          <p:cNvSpPr txBox="1"/>
          <p:nvPr/>
        </p:nvSpPr>
        <p:spPr>
          <a:xfrm>
            <a:off x="0" y="420117"/>
            <a:ext cx="9753600" cy="754497"/>
          </a:xfrm>
          <a:prstGeom prst="rect">
            <a:avLst/>
          </a:prstGeom>
        </p:spPr>
        <p:txBody>
          <a:bodyPr lIns="0" tIns="0" rIns="0" bIns="0" rtlCol="0" anchor="t">
            <a:spAutoFit/>
          </a:bodyPr>
          <a:lstStyle/>
          <a:p>
            <a:pPr algn="ctr">
              <a:lnSpc>
                <a:spcPts val="3038"/>
              </a:lnSpc>
              <a:spcBef>
                <a:spcPct val="0"/>
              </a:spcBef>
            </a:pPr>
            <a:r>
              <a:rPr lang="en-US" sz="2170" spc="282" dirty="0">
                <a:solidFill>
                  <a:srgbClr val="000000"/>
                </a:solidFill>
                <a:latin typeface="Glacial Indifference Bold"/>
              </a:rPr>
              <a:t>Recruiting and onboarding  Volunteers from culturally/ linguistically diverse communities </a:t>
            </a:r>
          </a:p>
        </p:txBody>
      </p:sp>
      <p:sp>
        <p:nvSpPr>
          <p:cNvPr id="4" name="TextBox 4"/>
          <p:cNvSpPr txBox="1"/>
          <p:nvPr/>
        </p:nvSpPr>
        <p:spPr>
          <a:xfrm>
            <a:off x="91855" y="1677468"/>
            <a:ext cx="9341913" cy="5194935"/>
          </a:xfrm>
          <a:prstGeom prst="rect">
            <a:avLst/>
          </a:prstGeom>
        </p:spPr>
        <p:txBody>
          <a:bodyPr lIns="0" tIns="0" rIns="0" bIns="0" rtlCol="0" anchor="t">
            <a:spAutoFit/>
          </a:bodyPr>
          <a:lstStyle/>
          <a:p>
            <a:pPr marL="453388" lvl="1" indent="-226694">
              <a:lnSpc>
                <a:spcPts val="2939"/>
              </a:lnSpc>
              <a:buFont typeface="Arial"/>
              <a:buChar char="•"/>
            </a:pPr>
            <a:r>
              <a:rPr lang="en-US" sz="2099" spc="159" dirty="0">
                <a:solidFill>
                  <a:srgbClr val="000000"/>
                </a:solidFill>
                <a:latin typeface="Glacial Indifference"/>
              </a:rPr>
              <a:t>Build relationships with your local CALD communities. </a:t>
            </a:r>
          </a:p>
          <a:p>
            <a:pPr marL="453388" lvl="1" indent="-226694">
              <a:lnSpc>
                <a:spcPts val="2939"/>
              </a:lnSpc>
              <a:buFont typeface="Arial"/>
              <a:buChar char="•"/>
            </a:pPr>
            <a:r>
              <a:rPr lang="en-US" sz="2099" spc="159" dirty="0">
                <a:solidFill>
                  <a:srgbClr val="000000"/>
                </a:solidFill>
                <a:latin typeface="Glacial Indifference"/>
              </a:rPr>
              <a:t>Network with CALD organisations/ CALD supporting organisations. </a:t>
            </a:r>
          </a:p>
          <a:p>
            <a:pPr marL="453388" lvl="1" indent="-226694">
              <a:lnSpc>
                <a:spcPts val="2939"/>
              </a:lnSpc>
              <a:buFont typeface="Arial"/>
              <a:buChar char="•"/>
            </a:pPr>
            <a:r>
              <a:rPr lang="en-US" sz="2099" spc="159" dirty="0">
                <a:solidFill>
                  <a:srgbClr val="000000"/>
                </a:solidFill>
                <a:latin typeface="Glacial Indifference"/>
              </a:rPr>
              <a:t>Collaborate with CALD community to develop a CALD volunteering strategy.</a:t>
            </a:r>
          </a:p>
          <a:p>
            <a:pPr marL="453388" lvl="1" indent="-226694">
              <a:lnSpc>
                <a:spcPts val="2939"/>
              </a:lnSpc>
              <a:buFont typeface="Arial"/>
              <a:buChar char="•"/>
            </a:pPr>
            <a:r>
              <a:rPr lang="en-US" sz="2099" spc="159" dirty="0">
                <a:solidFill>
                  <a:srgbClr val="000000"/>
                </a:solidFill>
                <a:latin typeface="Glacial Indifference"/>
              </a:rPr>
              <a:t>Face to Face communication most effective in building trust.</a:t>
            </a:r>
          </a:p>
          <a:p>
            <a:pPr marL="453388" lvl="1" indent="-226694">
              <a:lnSpc>
                <a:spcPts val="2939"/>
              </a:lnSpc>
              <a:buFont typeface="Arial"/>
              <a:buChar char="•"/>
            </a:pPr>
            <a:r>
              <a:rPr lang="en-US" sz="2099" spc="159" dirty="0">
                <a:solidFill>
                  <a:srgbClr val="000000"/>
                </a:solidFill>
                <a:latin typeface="Glacial Indifference"/>
              </a:rPr>
              <a:t>CALD representation is your BEST recruitment strategy.</a:t>
            </a:r>
          </a:p>
          <a:p>
            <a:pPr marL="453388" lvl="1" indent="-226694">
              <a:lnSpc>
                <a:spcPts val="2939"/>
              </a:lnSpc>
              <a:buFont typeface="Arial"/>
              <a:buChar char="•"/>
            </a:pPr>
            <a:r>
              <a:rPr lang="en-US" sz="2099" spc="159" dirty="0">
                <a:solidFill>
                  <a:srgbClr val="000000"/>
                </a:solidFill>
                <a:latin typeface="Glacial Indifference"/>
              </a:rPr>
              <a:t>Advertise in CALD spaces.</a:t>
            </a:r>
          </a:p>
          <a:p>
            <a:pPr marL="453388" lvl="1" indent="-226694">
              <a:lnSpc>
                <a:spcPts val="2939"/>
              </a:lnSpc>
              <a:buFont typeface="Arial"/>
              <a:buChar char="•"/>
            </a:pPr>
            <a:r>
              <a:rPr lang="en-US" sz="2099" spc="159" dirty="0">
                <a:solidFill>
                  <a:srgbClr val="000000"/>
                </a:solidFill>
                <a:latin typeface="Glacial Indifference"/>
              </a:rPr>
              <a:t>Streamline/ simplify recruitment processes (including background checks). </a:t>
            </a:r>
          </a:p>
          <a:p>
            <a:pPr marL="453388" lvl="1" indent="-226694">
              <a:lnSpc>
                <a:spcPts val="2939"/>
              </a:lnSpc>
              <a:buFont typeface="Arial"/>
              <a:buChar char="•"/>
            </a:pPr>
            <a:r>
              <a:rPr lang="en-US" sz="2099" spc="159" dirty="0">
                <a:solidFill>
                  <a:srgbClr val="000000"/>
                </a:solidFill>
                <a:latin typeface="Glacial Indifference"/>
              </a:rPr>
              <a:t>Be aware of your use of language.</a:t>
            </a:r>
          </a:p>
          <a:p>
            <a:pPr marL="453388" lvl="1" indent="-226694">
              <a:lnSpc>
                <a:spcPts val="2939"/>
              </a:lnSpc>
              <a:buFont typeface="Arial"/>
              <a:buChar char="•"/>
            </a:pPr>
            <a:r>
              <a:rPr lang="en-US" sz="2099" spc="159" dirty="0">
                <a:solidFill>
                  <a:srgbClr val="000000"/>
                </a:solidFill>
                <a:latin typeface="Glacial Indifference"/>
              </a:rPr>
              <a:t>Ensure workplace culture is one that embraces and is inclusive of diversity (policies and practices).</a:t>
            </a:r>
          </a:p>
          <a:p>
            <a:pPr marL="453388" lvl="1" indent="-226694">
              <a:lnSpc>
                <a:spcPts val="2939"/>
              </a:lnSpc>
              <a:buFont typeface="Arial"/>
              <a:buChar char="•"/>
            </a:pPr>
            <a:r>
              <a:rPr lang="en-US" sz="2099" spc="159" dirty="0">
                <a:solidFill>
                  <a:srgbClr val="000000"/>
                </a:solidFill>
                <a:latin typeface="Glacial Indifference"/>
              </a:rPr>
              <a:t>Don’t make assumptions about competencies/ cultural practices.</a:t>
            </a:r>
          </a:p>
          <a:p>
            <a:pPr marL="453388" lvl="1" indent="-226694">
              <a:lnSpc>
                <a:spcPts val="2939"/>
              </a:lnSpc>
              <a:buFont typeface="Arial"/>
              <a:buChar char="•"/>
            </a:pPr>
            <a:r>
              <a:rPr lang="en-US" sz="2099" spc="159" dirty="0">
                <a:solidFill>
                  <a:srgbClr val="000000"/>
                </a:solidFill>
                <a:latin typeface="Glacial Indifference"/>
              </a:rPr>
              <a:t>Be flexible in your management and support of CALD volunteers.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0396" y="-36420"/>
            <a:ext cx="1654328" cy="7351620"/>
          </a:xfrm>
          <a:prstGeom prst="rect">
            <a:avLst/>
          </a:prstGeom>
          <a:solidFill>
            <a:srgbClr val="345E7D"/>
          </a:solidFill>
        </p:spPr>
      </p:sp>
      <p:sp>
        <p:nvSpPr>
          <p:cNvPr id="3" name="AutoShape 3"/>
          <p:cNvSpPr/>
          <p:nvPr/>
        </p:nvSpPr>
        <p:spPr>
          <a:xfrm>
            <a:off x="1583932" y="1475070"/>
            <a:ext cx="3741054" cy="5847251"/>
          </a:xfrm>
          <a:prstGeom prst="rect">
            <a:avLst/>
          </a:prstGeom>
          <a:solidFill>
            <a:srgbClr val="89B3D1"/>
          </a:solidFill>
        </p:spPr>
      </p:sp>
      <p:pic>
        <p:nvPicPr>
          <p:cNvPr id="4" name="Picture 4"/>
          <p:cNvPicPr>
            <a:picLocks noChangeAspect="1"/>
          </p:cNvPicPr>
          <p:nvPr/>
        </p:nvPicPr>
        <p:blipFill>
          <a:blip r:embed="rId3"/>
          <a:srcRect/>
          <a:stretch>
            <a:fillRect/>
          </a:stretch>
        </p:blipFill>
        <p:spPr>
          <a:xfrm>
            <a:off x="0" y="1475070"/>
            <a:ext cx="5324986" cy="3547772"/>
          </a:xfrm>
          <a:prstGeom prst="rect">
            <a:avLst/>
          </a:prstGeom>
        </p:spPr>
      </p:pic>
      <p:sp>
        <p:nvSpPr>
          <p:cNvPr id="5" name="TextBox 5"/>
          <p:cNvSpPr txBox="1"/>
          <p:nvPr/>
        </p:nvSpPr>
        <p:spPr>
          <a:xfrm>
            <a:off x="5672962" y="1339851"/>
            <a:ext cx="3700166" cy="3890290"/>
          </a:xfrm>
          <a:prstGeom prst="rect">
            <a:avLst/>
          </a:prstGeom>
        </p:spPr>
        <p:txBody>
          <a:bodyPr lIns="0" tIns="0" rIns="0" bIns="0" rtlCol="0" anchor="t">
            <a:spAutoFit/>
          </a:bodyPr>
          <a:lstStyle/>
          <a:p>
            <a:pPr>
              <a:lnSpc>
                <a:spcPts val="6111"/>
              </a:lnSpc>
            </a:pPr>
            <a:r>
              <a:rPr lang="en-US" sz="5093" spc="152" dirty="0">
                <a:solidFill>
                  <a:srgbClr val="345E7D"/>
                </a:solidFill>
                <a:latin typeface="Glacial Indifference"/>
              </a:rPr>
              <a:t>Recruiting and On-boarding First Nations Volunteers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43623"/>
            <a:ext cx="9433767" cy="1053129"/>
          </a:xfrm>
          <a:prstGeom prst="rect">
            <a:avLst/>
          </a:prstGeom>
          <a:solidFill>
            <a:srgbClr val="89B3D1"/>
          </a:solidFill>
        </p:spPr>
      </p:sp>
      <p:sp>
        <p:nvSpPr>
          <p:cNvPr id="3" name="TextBox 3"/>
          <p:cNvSpPr txBox="1"/>
          <p:nvPr/>
        </p:nvSpPr>
        <p:spPr>
          <a:xfrm>
            <a:off x="491736" y="959627"/>
            <a:ext cx="8450296" cy="373497"/>
          </a:xfrm>
          <a:prstGeom prst="rect">
            <a:avLst/>
          </a:prstGeom>
        </p:spPr>
        <p:txBody>
          <a:bodyPr lIns="0" tIns="0" rIns="0" bIns="0" rtlCol="0" anchor="t">
            <a:spAutoFit/>
          </a:bodyPr>
          <a:lstStyle/>
          <a:p>
            <a:pPr algn="ctr">
              <a:lnSpc>
                <a:spcPts val="3038"/>
              </a:lnSpc>
              <a:spcBef>
                <a:spcPct val="0"/>
              </a:spcBef>
            </a:pPr>
            <a:r>
              <a:rPr lang="en-US" sz="2170" spc="282" dirty="0">
                <a:solidFill>
                  <a:srgbClr val="000000"/>
                </a:solidFill>
                <a:latin typeface="Glacial Indifference Bold"/>
              </a:rPr>
              <a:t>Recruiting and on-boarding First Nations Volunteers</a:t>
            </a:r>
          </a:p>
        </p:txBody>
      </p:sp>
      <p:sp>
        <p:nvSpPr>
          <p:cNvPr id="4" name="TextBox 4"/>
          <p:cNvSpPr txBox="1"/>
          <p:nvPr/>
        </p:nvSpPr>
        <p:spPr>
          <a:xfrm>
            <a:off x="582774" y="2362412"/>
            <a:ext cx="8588052" cy="3692526"/>
          </a:xfrm>
          <a:prstGeom prst="rect">
            <a:avLst/>
          </a:prstGeom>
        </p:spPr>
        <p:txBody>
          <a:bodyPr lIns="0" tIns="0" rIns="0" bIns="0" rtlCol="0" anchor="t">
            <a:spAutoFit/>
          </a:bodyPr>
          <a:lstStyle/>
          <a:p>
            <a:pPr algn="ctr">
              <a:lnSpc>
                <a:spcPts val="4899"/>
              </a:lnSpc>
            </a:pPr>
            <a:r>
              <a:rPr lang="en-US" sz="3499" spc="265" dirty="0">
                <a:solidFill>
                  <a:srgbClr val="000000"/>
                </a:solidFill>
                <a:latin typeface="Glacial Indifference"/>
              </a:rPr>
              <a:t>Important to recognise that whilst First Nations communities are reported to participate less frequently in formal volunteering they are still actively involved in informal volunteering within their communities.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643623"/>
            <a:ext cx="9433767" cy="1053129"/>
          </a:xfrm>
          <a:prstGeom prst="rect">
            <a:avLst/>
          </a:prstGeom>
          <a:solidFill>
            <a:srgbClr val="89B3D1"/>
          </a:solidFill>
        </p:spPr>
      </p:sp>
      <p:sp>
        <p:nvSpPr>
          <p:cNvPr id="3" name="TextBox 3"/>
          <p:cNvSpPr txBox="1"/>
          <p:nvPr/>
        </p:nvSpPr>
        <p:spPr>
          <a:xfrm>
            <a:off x="491736" y="959627"/>
            <a:ext cx="8450296" cy="373497"/>
          </a:xfrm>
          <a:prstGeom prst="rect">
            <a:avLst/>
          </a:prstGeom>
        </p:spPr>
        <p:txBody>
          <a:bodyPr lIns="0" tIns="0" rIns="0" bIns="0" rtlCol="0" anchor="t">
            <a:spAutoFit/>
          </a:bodyPr>
          <a:lstStyle/>
          <a:p>
            <a:pPr algn="ctr">
              <a:lnSpc>
                <a:spcPts val="3038"/>
              </a:lnSpc>
              <a:spcBef>
                <a:spcPct val="0"/>
              </a:spcBef>
            </a:pPr>
            <a:r>
              <a:rPr lang="en-US" sz="2170" spc="282" dirty="0">
                <a:solidFill>
                  <a:srgbClr val="000000"/>
                </a:solidFill>
                <a:latin typeface="Glacial Indifference Bold"/>
              </a:rPr>
              <a:t>Recruiting and on-boarding First Nations Volunteers</a:t>
            </a:r>
          </a:p>
        </p:txBody>
      </p:sp>
      <p:sp>
        <p:nvSpPr>
          <p:cNvPr id="4" name="TextBox 4"/>
          <p:cNvSpPr txBox="1"/>
          <p:nvPr/>
        </p:nvSpPr>
        <p:spPr>
          <a:xfrm>
            <a:off x="582774" y="2190452"/>
            <a:ext cx="8588052" cy="4561788"/>
          </a:xfrm>
          <a:prstGeom prst="rect">
            <a:avLst/>
          </a:prstGeom>
        </p:spPr>
        <p:txBody>
          <a:bodyPr lIns="0" tIns="0" rIns="0" bIns="0" rtlCol="0" anchor="t">
            <a:spAutoFit/>
          </a:bodyPr>
          <a:lstStyle/>
          <a:p>
            <a:pPr marL="561336" lvl="1" indent="-280668">
              <a:lnSpc>
                <a:spcPts val="3639"/>
              </a:lnSpc>
              <a:buFont typeface="Arial"/>
              <a:buChar char="•"/>
            </a:pPr>
            <a:r>
              <a:rPr lang="en-US" sz="2599" spc="197" dirty="0">
                <a:solidFill>
                  <a:srgbClr val="000000"/>
                </a:solidFill>
                <a:latin typeface="Glacial Indifference"/>
              </a:rPr>
              <a:t>Know your First Nations Communities.</a:t>
            </a:r>
          </a:p>
          <a:p>
            <a:pPr marL="561336" lvl="1" indent="-280668">
              <a:lnSpc>
                <a:spcPts val="3639"/>
              </a:lnSpc>
              <a:buFont typeface="Arial"/>
              <a:buChar char="•"/>
            </a:pPr>
            <a:r>
              <a:rPr lang="en-US" sz="2599" spc="197" dirty="0">
                <a:solidFill>
                  <a:srgbClr val="000000"/>
                </a:solidFill>
                <a:latin typeface="Glacial Indifference"/>
              </a:rPr>
              <a:t>Build trusting relationships. </a:t>
            </a:r>
          </a:p>
          <a:p>
            <a:pPr marL="561336" lvl="1" indent="-280668">
              <a:lnSpc>
                <a:spcPts val="3639"/>
              </a:lnSpc>
              <a:buFont typeface="Arial"/>
              <a:buChar char="•"/>
            </a:pPr>
            <a:r>
              <a:rPr lang="en-US" sz="2599" spc="197" dirty="0">
                <a:solidFill>
                  <a:srgbClr val="000000"/>
                </a:solidFill>
                <a:latin typeface="Glacial Indifference"/>
              </a:rPr>
              <a:t>Collaborate </a:t>
            </a:r>
            <a:r>
              <a:rPr lang="en-US" sz="2599" spc="197" dirty="0">
                <a:solidFill>
                  <a:srgbClr val="000000"/>
                </a:solidFill>
                <a:latin typeface="Glacial Indifference Bold"/>
              </a:rPr>
              <a:t>with </a:t>
            </a:r>
            <a:r>
              <a:rPr lang="en-US" sz="2599" spc="197" dirty="0">
                <a:solidFill>
                  <a:srgbClr val="000000"/>
                </a:solidFill>
                <a:latin typeface="Glacial Indifference"/>
              </a:rPr>
              <a:t>First Nations Communities. </a:t>
            </a:r>
          </a:p>
          <a:p>
            <a:pPr marL="561336" lvl="1" indent="-280668">
              <a:lnSpc>
                <a:spcPts val="3639"/>
              </a:lnSpc>
              <a:buFont typeface="Arial"/>
              <a:buChar char="•"/>
            </a:pPr>
            <a:r>
              <a:rPr lang="en-US" sz="2599" spc="197" dirty="0">
                <a:solidFill>
                  <a:srgbClr val="000000"/>
                </a:solidFill>
                <a:latin typeface="Glacial Indifference"/>
              </a:rPr>
              <a:t>Engage with First Nations volunteer organisation.</a:t>
            </a:r>
          </a:p>
          <a:p>
            <a:pPr marL="561336" lvl="1" indent="-280668">
              <a:lnSpc>
                <a:spcPts val="3639"/>
              </a:lnSpc>
              <a:buFont typeface="Arial"/>
              <a:buChar char="•"/>
            </a:pPr>
            <a:r>
              <a:rPr lang="en-US" sz="2599" spc="197" dirty="0">
                <a:solidFill>
                  <a:srgbClr val="000000"/>
                </a:solidFill>
                <a:latin typeface="Glacial Indifference"/>
              </a:rPr>
              <a:t>Don't make assumptions about capability of cultural practice.</a:t>
            </a:r>
          </a:p>
          <a:p>
            <a:pPr marL="561336" lvl="1" indent="-280668">
              <a:lnSpc>
                <a:spcPts val="3639"/>
              </a:lnSpc>
              <a:buFont typeface="Arial"/>
              <a:buChar char="•"/>
            </a:pPr>
            <a:r>
              <a:rPr lang="en-US" sz="2599" spc="197" dirty="0">
                <a:solidFill>
                  <a:srgbClr val="000000"/>
                </a:solidFill>
                <a:latin typeface="Glacial Indifference"/>
              </a:rPr>
              <a:t>Take active steps to engage all staff in cultural safety training specific to the first Nations communities you interact with.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70396" y="-36420"/>
            <a:ext cx="1654328" cy="7351620"/>
          </a:xfrm>
          <a:prstGeom prst="rect">
            <a:avLst/>
          </a:prstGeom>
          <a:solidFill>
            <a:srgbClr val="345E7D"/>
          </a:solidFill>
        </p:spPr>
      </p:sp>
      <p:sp>
        <p:nvSpPr>
          <p:cNvPr id="3" name="AutoShape 3"/>
          <p:cNvSpPr/>
          <p:nvPr/>
        </p:nvSpPr>
        <p:spPr>
          <a:xfrm>
            <a:off x="1583932" y="1475070"/>
            <a:ext cx="3741054" cy="5847251"/>
          </a:xfrm>
          <a:prstGeom prst="rect">
            <a:avLst/>
          </a:prstGeom>
          <a:solidFill>
            <a:srgbClr val="89B3D1"/>
          </a:solidFill>
        </p:spPr>
      </p:sp>
      <p:pic>
        <p:nvPicPr>
          <p:cNvPr id="4" name="Picture 4"/>
          <p:cNvPicPr>
            <a:picLocks noChangeAspect="1"/>
          </p:cNvPicPr>
          <p:nvPr/>
        </p:nvPicPr>
        <p:blipFill>
          <a:blip r:embed="rId3"/>
          <a:srcRect/>
          <a:stretch>
            <a:fillRect/>
          </a:stretch>
        </p:blipFill>
        <p:spPr>
          <a:xfrm>
            <a:off x="0" y="1475070"/>
            <a:ext cx="5324986" cy="3547772"/>
          </a:xfrm>
          <a:prstGeom prst="rect">
            <a:avLst/>
          </a:prstGeom>
        </p:spPr>
      </p:pic>
      <p:sp>
        <p:nvSpPr>
          <p:cNvPr id="5" name="TextBox 5"/>
          <p:cNvSpPr txBox="1"/>
          <p:nvPr/>
        </p:nvSpPr>
        <p:spPr>
          <a:xfrm>
            <a:off x="5672962" y="1339851"/>
            <a:ext cx="3700166" cy="4666828"/>
          </a:xfrm>
          <a:prstGeom prst="rect">
            <a:avLst/>
          </a:prstGeom>
        </p:spPr>
        <p:txBody>
          <a:bodyPr lIns="0" tIns="0" rIns="0" bIns="0" rtlCol="0" anchor="t">
            <a:spAutoFit/>
          </a:bodyPr>
          <a:lstStyle/>
          <a:p>
            <a:pPr>
              <a:lnSpc>
                <a:spcPts val="6111"/>
              </a:lnSpc>
            </a:pPr>
            <a:r>
              <a:rPr lang="en-US" sz="5093" spc="152" dirty="0">
                <a:solidFill>
                  <a:srgbClr val="345E7D"/>
                </a:solidFill>
                <a:latin typeface="Glacial Indifference"/>
              </a:rPr>
              <a:t>Recruiting and On-boarding Volunteers with Disability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0" y="294614"/>
            <a:ext cx="9433767" cy="1229386"/>
          </a:xfrm>
          <a:prstGeom prst="rect">
            <a:avLst/>
          </a:prstGeom>
          <a:solidFill>
            <a:srgbClr val="89B3D1"/>
          </a:solidFill>
        </p:spPr>
      </p:sp>
      <p:sp>
        <p:nvSpPr>
          <p:cNvPr id="3" name="TextBox 3"/>
          <p:cNvSpPr txBox="1"/>
          <p:nvPr/>
        </p:nvSpPr>
        <p:spPr>
          <a:xfrm>
            <a:off x="304576" y="683895"/>
            <a:ext cx="8824615" cy="373497"/>
          </a:xfrm>
          <a:prstGeom prst="rect">
            <a:avLst/>
          </a:prstGeom>
        </p:spPr>
        <p:txBody>
          <a:bodyPr lIns="0" tIns="0" rIns="0" bIns="0" rtlCol="0" anchor="t">
            <a:spAutoFit/>
          </a:bodyPr>
          <a:lstStyle/>
          <a:p>
            <a:pPr algn="ctr">
              <a:lnSpc>
                <a:spcPts val="3038"/>
              </a:lnSpc>
              <a:spcBef>
                <a:spcPct val="0"/>
              </a:spcBef>
            </a:pPr>
            <a:r>
              <a:rPr lang="en-US" sz="2170" spc="282" dirty="0">
                <a:solidFill>
                  <a:srgbClr val="000000"/>
                </a:solidFill>
                <a:latin typeface="Glacial Indifference Bold"/>
              </a:rPr>
              <a:t>Recruiting and on-boarding  Volunteers with disability</a:t>
            </a:r>
          </a:p>
        </p:txBody>
      </p:sp>
      <p:sp>
        <p:nvSpPr>
          <p:cNvPr id="4" name="TextBox 4"/>
          <p:cNvSpPr txBox="1"/>
          <p:nvPr/>
        </p:nvSpPr>
        <p:spPr>
          <a:xfrm>
            <a:off x="582774" y="1751705"/>
            <a:ext cx="8588052" cy="5024597"/>
          </a:xfrm>
          <a:prstGeom prst="rect">
            <a:avLst/>
          </a:prstGeom>
        </p:spPr>
        <p:txBody>
          <a:bodyPr lIns="0" tIns="0" rIns="0" bIns="0" rtlCol="0" anchor="t">
            <a:spAutoFit/>
          </a:bodyPr>
          <a:lstStyle/>
          <a:p>
            <a:pPr marL="518157" lvl="1" indent="-259078">
              <a:lnSpc>
                <a:spcPts val="3359"/>
              </a:lnSpc>
              <a:buFont typeface="Arial"/>
              <a:buChar char="•"/>
            </a:pPr>
            <a:r>
              <a:rPr lang="en-US" sz="2399" spc="182" dirty="0">
                <a:solidFill>
                  <a:srgbClr val="000000"/>
                </a:solidFill>
                <a:latin typeface="Glacial Indifference"/>
              </a:rPr>
              <a:t>Create a Disability Action plan in collaboration with volunteers with lived experience of disability. </a:t>
            </a:r>
          </a:p>
          <a:p>
            <a:pPr marL="518157" lvl="1" indent="-259078">
              <a:lnSpc>
                <a:spcPts val="3359"/>
              </a:lnSpc>
              <a:buFont typeface="Arial"/>
              <a:buChar char="•"/>
            </a:pPr>
            <a:r>
              <a:rPr lang="en-US" sz="2399" spc="182" dirty="0">
                <a:solidFill>
                  <a:srgbClr val="000000"/>
                </a:solidFill>
                <a:latin typeface="Glacial Indifference"/>
              </a:rPr>
              <a:t>Consider where you can be flexible with role positions.</a:t>
            </a:r>
          </a:p>
          <a:p>
            <a:pPr marL="518157" lvl="1" indent="-259078">
              <a:lnSpc>
                <a:spcPts val="3359"/>
              </a:lnSpc>
              <a:buFont typeface="Arial"/>
              <a:buChar char="•"/>
            </a:pPr>
            <a:r>
              <a:rPr lang="en-US" sz="2399" spc="182" dirty="0">
                <a:solidFill>
                  <a:srgbClr val="000000"/>
                </a:solidFill>
                <a:latin typeface="Glacial Indifference"/>
              </a:rPr>
              <a:t>Encourage involvement of Support workers-consider training to be provided to both volunteer and support worker. </a:t>
            </a:r>
          </a:p>
          <a:p>
            <a:pPr marL="518157" lvl="1" indent="-259078">
              <a:lnSpc>
                <a:spcPts val="3359"/>
              </a:lnSpc>
              <a:buFont typeface="Arial"/>
              <a:buChar char="•"/>
            </a:pPr>
            <a:r>
              <a:rPr lang="en-US" sz="2399" spc="182" dirty="0">
                <a:solidFill>
                  <a:srgbClr val="000000"/>
                </a:solidFill>
                <a:latin typeface="Glacial Indifference"/>
              </a:rPr>
              <a:t>Don't make assumptions about abilities. </a:t>
            </a:r>
          </a:p>
          <a:p>
            <a:pPr marL="518157" lvl="1" indent="-259078">
              <a:lnSpc>
                <a:spcPts val="3359"/>
              </a:lnSpc>
              <a:buFont typeface="Arial"/>
              <a:buChar char="•"/>
            </a:pPr>
            <a:r>
              <a:rPr lang="en-US" sz="2399" spc="182" dirty="0">
                <a:solidFill>
                  <a:srgbClr val="000000"/>
                </a:solidFill>
                <a:latin typeface="Glacial Indifference"/>
              </a:rPr>
              <a:t>Provided varies roles. </a:t>
            </a:r>
          </a:p>
          <a:p>
            <a:pPr marL="518157" lvl="1" indent="-259078">
              <a:lnSpc>
                <a:spcPts val="3359"/>
              </a:lnSpc>
              <a:buFont typeface="Arial"/>
              <a:buChar char="•"/>
            </a:pPr>
            <a:r>
              <a:rPr lang="en-US" sz="2399" spc="182" dirty="0">
                <a:solidFill>
                  <a:srgbClr val="000000"/>
                </a:solidFill>
                <a:latin typeface="Glacial Indifference"/>
              </a:rPr>
              <a:t>Use a blend of advertising media and consider whether information is accessible via advertising platforms.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TextBox 2"/>
          <p:cNvSpPr txBox="1"/>
          <p:nvPr/>
        </p:nvSpPr>
        <p:spPr>
          <a:xfrm>
            <a:off x="586336" y="1262428"/>
            <a:ext cx="8580929" cy="5681042"/>
          </a:xfrm>
          <a:prstGeom prst="rect">
            <a:avLst/>
          </a:prstGeom>
        </p:spPr>
        <p:txBody>
          <a:bodyPr lIns="0" tIns="0" rIns="0" bIns="0" rtlCol="0" anchor="t">
            <a:spAutoFit/>
          </a:bodyPr>
          <a:lstStyle/>
          <a:p>
            <a:pPr>
              <a:lnSpc>
                <a:spcPts val="3219"/>
              </a:lnSpc>
              <a:spcBef>
                <a:spcPct val="0"/>
              </a:spcBef>
            </a:pPr>
            <a:r>
              <a:rPr lang="en-US" sz="1200" spc="298" dirty="0">
                <a:solidFill>
                  <a:srgbClr val="000000"/>
                </a:solidFill>
                <a:latin typeface="Glacial Indifference"/>
                <a:hlinkClick r:id="rId3"/>
              </a:rPr>
              <a:t>https://volunteeringaustralia.org/wp-content/files_mf/1377052800VAManagersinvolvingvolunteersfromculturallyandl</a:t>
            </a:r>
            <a:r>
              <a:rPr lang="en-US" sz="1200" spc="298" dirty="0">
                <a:solidFill>
                  <a:srgbClr val="000000"/>
                </a:solidFill>
                <a:latin typeface="Glacial Indifference"/>
                <a:hlinkClick r:id="rId4"/>
              </a:rPr>
              <a:t>inguisticallydiversebackgrounds.pdf</a:t>
            </a:r>
            <a:r>
              <a:rPr lang="en-US" sz="1200" spc="298" dirty="0">
                <a:solidFill>
                  <a:srgbClr val="000000"/>
                </a:solidFill>
                <a:latin typeface="Glacial Indifference"/>
              </a:rPr>
              <a:t>  </a:t>
            </a:r>
          </a:p>
          <a:p>
            <a:pPr>
              <a:lnSpc>
                <a:spcPts val="3219"/>
              </a:lnSpc>
              <a:spcBef>
                <a:spcPct val="0"/>
              </a:spcBef>
            </a:pPr>
            <a:endParaRPr lang="en-US" sz="1200" spc="298" dirty="0">
              <a:solidFill>
                <a:srgbClr val="000000"/>
              </a:solidFill>
              <a:latin typeface="Glacial Indifference"/>
            </a:endParaRPr>
          </a:p>
          <a:p>
            <a:pPr>
              <a:lnSpc>
                <a:spcPts val="3219"/>
              </a:lnSpc>
              <a:spcBef>
                <a:spcPct val="0"/>
              </a:spcBef>
            </a:pPr>
            <a:r>
              <a:rPr lang="en-US" sz="1200" spc="298" dirty="0">
                <a:solidFill>
                  <a:srgbClr val="000000"/>
                </a:solidFill>
                <a:latin typeface="Glacial Indifference"/>
                <a:hlinkClick r:id="rId5"/>
              </a:rPr>
              <a:t>https://www.volunteeringvictoria.org.au/resources-guides/guides/</a:t>
            </a:r>
            <a:r>
              <a:rPr lang="en-US" sz="1200" spc="298" dirty="0">
                <a:solidFill>
                  <a:srgbClr val="000000"/>
                </a:solidFill>
                <a:latin typeface="Glacial Indifference"/>
              </a:rPr>
              <a:t> </a:t>
            </a:r>
          </a:p>
          <a:p>
            <a:pPr>
              <a:lnSpc>
                <a:spcPts val="3219"/>
              </a:lnSpc>
              <a:spcBef>
                <a:spcPct val="0"/>
              </a:spcBef>
            </a:pPr>
            <a:r>
              <a:rPr lang="en-US" sz="1200" spc="298" dirty="0">
                <a:solidFill>
                  <a:srgbClr val="000000"/>
                </a:solidFill>
                <a:latin typeface="Glacial Indifference"/>
                <a:hlinkClick r:id="rId6"/>
              </a:rPr>
              <a:t>https://www.victoriaalive.org.au/resources-2/guides/</a:t>
            </a:r>
            <a:r>
              <a:rPr lang="en-US" sz="1200" spc="298" dirty="0">
                <a:solidFill>
                  <a:srgbClr val="000000"/>
                </a:solidFill>
                <a:latin typeface="Glacial Indifference"/>
              </a:rPr>
              <a:t> </a:t>
            </a:r>
          </a:p>
          <a:p>
            <a:pPr>
              <a:lnSpc>
                <a:spcPts val="3219"/>
              </a:lnSpc>
              <a:spcBef>
                <a:spcPct val="0"/>
              </a:spcBef>
            </a:pPr>
            <a:endParaRPr lang="en-US" sz="1200" spc="298" dirty="0">
              <a:solidFill>
                <a:srgbClr val="000000"/>
              </a:solidFill>
              <a:latin typeface="Glacial Indifference"/>
            </a:endParaRPr>
          </a:p>
          <a:p>
            <a:pPr>
              <a:lnSpc>
                <a:spcPts val="3219"/>
              </a:lnSpc>
              <a:spcBef>
                <a:spcPct val="0"/>
              </a:spcBef>
            </a:pPr>
            <a:r>
              <a:rPr lang="en-US" sz="1200" spc="298" dirty="0">
                <a:solidFill>
                  <a:srgbClr val="000000"/>
                </a:solidFill>
                <a:latin typeface="Glacial Indifference"/>
                <a:hlinkClick r:id="rId7"/>
              </a:rPr>
              <a:t>https://www.victoriaalive.org.au/wp-content/uploads/2019/09/Disability-Action-Plan1.pdf</a:t>
            </a:r>
            <a:r>
              <a:rPr lang="en-US" sz="1200" spc="298" dirty="0">
                <a:solidFill>
                  <a:srgbClr val="000000"/>
                </a:solidFill>
                <a:latin typeface="Glacial Indifference"/>
              </a:rPr>
              <a:t> </a:t>
            </a:r>
          </a:p>
          <a:p>
            <a:pPr>
              <a:lnSpc>
                <a:spcPts val="3219"/>
              </a:lnSpc>
              <a:spcBef>
                <a:spcPct val="0"/>
              </a:spcBef>
            </a:pPr>
            <a:endParaRPr lang="en-US" sz="1200" spc="298" dirty="0">
              <a:solidFill>
                <a:srgbClr val="000000"/>
              </a:solidFill>
              <a:latin typeface="Glacial Indifference"/>
            </a:endParaRPr>
          </a:p>
          <a:p>
            <a:pPr>
              <a:lnSpc>
                <a:spcPts val="3219"/>
              </a:lnSpc>
              <a:spcBef>
                <a:spcPct val="0"/>
              </a:spcBef>
            </a:pPr>
            <a:r>
              <a:rPr lang="en-US" sz="1200" spc="298" dirty="0">
                <a:solidFill>
                  <a:srgbClr val="000000"/>
                </a:solidFill>
                <a:latin typeface="Glacial Indifference"/>
                <a:hlinkClick r:id="rId8"/>
              </a:rPr>
              <a:t>https://www.inclusion.melbourne/wp-content/uploads/2012/07/Include-Me-20pp-booklet-colourlow-res.pdf</a:t>
            </a:r>
            <a:r>
              <a:rPr lang="en-US" sz="1200" spc="298" dirty="0">
                <a:solidFill>
                  <a:srgbClr val="000000"/>
                </a:solidFill>
                <a:latin typeface="Glacial Indifference"/>
              </a:rPr>
              <a:t> </a:t>
            </a:r>
          </a:p>
          <a:p>
            <a:pPr>
              <a:lnSpc>
                <a:spcPts val="3219"/>
              </a:lnSpc>
              <a:spcBef>
                <a:spcPct val="0"/>
              </a:spcBef>
            </a:pPr>
            <a:endParaRPr lang="en-US" sz="1200" spc="298" dirty="0">
              <a:solidFill>
                <a:srgbClr val="000000"/>
              </a:solidFill>
              <a:latin typeface="Glacial Indifference"/>
            </a:endParaRPr>
          </a:p>
          <a:p>
            <a:pPr>
              <a:lnSpc>
                <a:spcPts val="3219"/>
              </a:lnSpc>
              <a:spcBef>
                <a:spcPct val="0"/>
              </a:spcBef>
            </a:pPr>
            <a:r>
              <a:rPr lang="en-US" sz="1200" spc="298" dirty="0">
                <a:solidFill>
                  <a:srgbClr val="000000"/>
                </a:solidFill>
                <a:latin typeface="Glacial Indifference"/>
                <a:hlinkClick r:id="rId9"/>
              </a:rPr>
              <a:t>https://www.volunteeringvictoria.org.au/for-volunteers/indigenous-volunteering/</a:t>
            </a:r>
            <a:r>
              <a:rPr lang="en-US" sz="1200" spc="298" dirty="0">
                <a:solidFill>
                  <a:srgbClr val="000000"/>
                </a:solidFill>
                <a:latin typeface="Glacial Indifference"/>
              </a:rPr>
              <a:t> </a:t>
            </a:r>
          </a:p>
        </p:txBody>
      </p:sp>
      <p:sp>
        <p:nvSpPr>
          <p:cNvPr id="3" name="AutoShape 3"/>
          <p:cNvSpPr/>
          <p:nvPr/>
        </p:nvSpPr>
        <p:spPr>
          <a:xfrm>
            <a:off x="0" y="294614"/>
            <a:ext cx="8763669" cy="690160"/>
          </a:xfrm>
          <a:prstGeom prst="rect">
            <a:avLst/>
          </a:prstGeom>
          <a:solidFill>
            <a:srgbClr val="89B3D1"/>
          </a:solidFill>
        </p:spPr>
      </p:sp>
      <p:sp>
        <p:nvSpPr>
          <p:cNvPr id="4" name="TextBox 4"/>
          <p:cNvSpPr txBox="1"/>
          <p:nvPr/>
        </p:nvSpPr>
        <p:spPr>
          <a:xfrm>
            <a:off x="1064742" y="496243"/>
            <a:ext cx="7443887" cy="422928"/>
          </a:xfrm>
          <a:prstGeom prst="rect">
            <a:avLst/>
          </a:prstGeom>
        </p:spPr>
        <p:txBody>
          <a:bodyPr lIns="0" tIns="0" rIns="0" bIns="0" rtlCol="0" anchor="t">
            <a:spAutoFit/>
          </a:bodyPr>
          <a:lstStyle/>
          <a:p>
            <a:pPr algn="ctr">
              <a:lnSpc>
                <a:spcPts val="3458"/>
              </a:lnSpc>
              <a:spcBef>
                <a:spcPct val="0"/>
              </a:spcBef>
            </a:pPr>
            <a:r>
              <a:rPr lang="en-US" sz="2470" spc="321" dirty="0">
                <a:solidFill>
                  <a:srgbClr val="000000"/>
                </a:solidFill>
                <a:latin typeface="Glacial Indifference"/>
              </a:rPr>
              <a:t>Additional Resources for Inclusive Practice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414" y="0"/>
            <a:ext cx="2833823" cy="2802348"/>
            <a:chOff x="0" y="0"/>
            <a:chExt cx="3778431" cy="3350452"/>
          </a:xfrm>
          <a:solidFill>
            <a:srgbClr val="89B3D1"/>
          </a:solidFill>
        </p:grpSpPr>
        <p:sp>
          <p:nvSpPr>
            <p:cNvPr id="3" name="AutoShape 3"/>
            <p:cNvSpPr/>
            <p:nvPr/>
          </p:nvSpPr>
          <p:spPr>
            <a:xfrm>
              <a:off x="0" y="0"/>
              <a:ext cx="3778431" cy="3350452"/>
            </a:xfrm>
            <a:prstGeom prst="rect">
              <a:avLst/>
            </a:prstGeom>
            <a:grpFill/>
          </p:spPr>
        </p:sp>
        <p:sp>
          <p:nvSpPr>
            <p:cNvPr id="4" name="TextBox 4"/>
            <p:cNvSpPr txBox="1"/>
            <p:nvPr/>
          </p:nvSpPr>
          <p:spPr>
            <a:xfrm>
              <a:off x="485063" y="443080"/>
              <a:ext cx="2846418" cy="2442549"/>
            </a:xfrm>
            <a:prstGeom prst="rect">
              <a:avLst/>
            </a:prstGeom>
            <a:grpFill/>
          </p:spPr>
          <p:txBody>
            <a:bodyPr lIns="0" tIns="0" rIns="0" bIns="0" rtlCol="0" anchor="t">
              <a:spAutoFit/>
            </a:bodyPr>
            <a:lstStyle/>
            <a:p>
              <a:pPr>
                <a:lnSpc>
                  <a:spcPts val="4860"/>
                </a:lnSpc>
              </a:pPr>
              <a:r>
                <a:rPr lang="en-US" sz="3240" spc="32" dirty="0">
                  <a:solidFill>
                    <a:srgbClr val="F4F8F3"/>
                  </a:solidFill>
                  <a:latin typeface="Glacial Indifference"/>
                </a:rPr>
                <a:t>Time to Discuss and Reflect </a:t>
              </a:r>
            </a:p>
          </p:txBody>
        </p:sp>
      </p:grpSp>
      <p:pic>
        <p:nvPicPr>
          <p:cNvPr id="5" name="Picture 5"/>
          <p:cNvPicPr>
            <a:picLocks noChangeAspect="1"/>
          </p:cNvPicPr>
          <p:nvPr/>
        </p:nvPicPr>
        <p:blipFill>
          <a:blip r:embed="rId3"/>
          <a:srcRect/>
          <a:stretch>
            <a:fillRect/>
          </a:stretch>
        </p:blipFill>
        <p:spPr>
          <a:xfrm rot="20817605">
            <a:off x="1415607" y="291662"/>
            <a:ext cx="8209607" cy="67318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753600" cy="2362200"/>
          </a:xfrm>
          <a:prstGeom prst="rect">
            <a:avLst/>
          </a:prstGeom>
          <a:solidFill>
            <a:srgbClr val="89B3D1"/>
          </a:solidFill>
        </p:spPr>
      </p:sp>
      <p:sp>
        <p:nvSpPr>
          <p:cNvPr id="3" name="AutoShape 3"/>
          <p:cNvSpPr/>
          <p:nvPr/>
        </p:nvSpPr>
        <p:spPr>
          <a:xfrm>
            <a:off x="5259820" y="0"/>
            <a:ext cx="4493780" cy="7315199"/>
          </a:xfrm>
          <a:prstGeom prst="rect">
            <a:avLst/>
          </a:prstGeom>
          <a:solidFill>
            <a:srgbClr val="345E7D"/>
          </a:solidFill>
        </p:spPr>
      </p:sp>
      <p:pic>
        <p:nvPicPr>
          <p:cNvPr id="4" name="Picture 4"/>
          <p:cNvPicPr>
            <a:picLocks noChangeAspect="1"/>
          </p:cNvPicPr>
          <p:nvPr/>
        </p:nvPicPr>
        <p:blipFill>
          <a:blip r:embed="rId3"/>
          <a:srcRect r="7412"/>
          <a:stretch>
            <a:fillRect/>
          </a:stretch>
        </p:blipFill>
        <p:spPr>
          <a:xfrm>
            <a:off x="5273857" y="1331518"/>
            <a:ext cx="4493780" cy="3701514"/>
          </a:xfrm>
          <a:prstGeom prst="rect">
            <a:avLst/>
          </a:prstGeom>
        </p:spPr>
      </p:pic>
      <p:sp>
        <p:nvSpPr>
          <p:cNvPr id="5" name="TextBox 5"/>
          <p:cNvSpPr txBox="1"/>
          <p:nvPr/>
        </p:nvSpPr>
        <p:spPr>
          <a:xfrm>
            <a:off x="261773" y="1065022"/>
            <a:ext cx="5181600" cy="769441"/>
          </a:xfrm>
          <a:prstGeom prst="rect">
            <a:avLst/>
          </a:prstGeom>
          <a:noFill/>
        </p:spPr>
        <p:txBody>
          <a:bodyPr wrap="square" lIns="0" tIns="0" rIns="0" bIns="0" rtlCol="0" anchor="t">
            <a:spAutoFit/>
          </a:bodyPr>
          <a:lstStyle/>
          <a:p>
            <a:pPr>
              <a:lnSpc>
                <a:spcPts val="5759"/>
              </a:lnSpc>
            </a:pPr>
            <a:r>
              <a:rPr lang="en-US" sz="6000" b="1" spc="144" dirty="0">
                <a:latin typeface="Glacial Indifference"/>
              </a:rPr>
              <a:t>Introductions </a:t>
            </a:r>
          </a:p>
        </p:txBody>
      </p:sp>
      <p:grpSp>
        <p:nvGrpSpPr>
          <p:cNvPr id="6" name="Group 6"/>
          <p:cNvGrpSpPr/>
          <p:nvPr/>
        </p:nvGrpSpPr>
        <p:grpSpPr>
          <a:xfrm>
            <a:off x="445325" y="3121221"/>
            <a:ext cx="4872337" cy="3663559"/>
            <a:chOff x="-58403" y="-473253"/>
            <a:chExt cx="6496449" cy="4884745"/>
          </a:xfrm>
        </p:grpSpPr>
        <p:sp>
          <p:nvSpPr>
            <p:cNvPr id="7" name="TextBox 7"/>
            <p:cNvSpPr txBox="1"/>
            <p:nvPr/>
          </p:nvSpPr>
          <p:spPr>
            <a:xfrm>
              <a:off x="-58403" y="-473253"/>
              <a:ext cx="6438042" cy="4458485"/>
            </a:xfrm>
            <a:prstGeom prst="rect">
              <a:avLst/>
            </a:prstGeom>
          </p:spPr>
          <p:txBody>
            <a:bodyPr lIns="0" tIns="0" rIns="0" bIns="0" rtlCol="0" anchor="t">
              <a:spAutoFit/>
            </a:bodyPr>
            <a:lstStyle/>
            <a:p>
              <a:pPr marL="571500" indent="-571500">
                <a:lnSpc>
                  <a:spcPts val="3719"/>
                </a:lnSpc>
                <a:buFont typeface="Wingdings" panose="05000000000000000000" pitchFamily="2" charset="2"/>
                <a:buChar char="v"/>
              </a:pPr>
              <a:r>
                <a:rPr lang="en-US" sz="4400" spc="309" dirty="0">
                  <a:latin typeface="Glacial Indifference"/>
                </a:rPr>
                <a:t>Name</a:t>
              </a:r>
            </a:p>
            <a:p>
              <a:pPr marL="571500" indent="-571500">
                <a:lnSpc>
                  <a:spcPts val="3719"/>
                </a:lnSpc>
                <a:buFont typeface="Wingdings" panose="05000000000000000000" pitchFamily="2" charset="2"/>
                <a:buChar char="v"/>
              </a:pPr>
              <a:endParaRPr lang="en-US" sz="4400" spc="309" dirty="0">
                <a:latin typeface="Glacial Indifference"/>
              </a:endParaRPr>
            </a:p>
            <a:p>
              <a:pPr marL="571500" indent="-571500">
                <a:lnSpc>
                  <a:spcPts val="3719"/>
                </a:lnSpc>
                <a:buFont typeface="Wingdings" panose="05000000000000000000" pitchFamily="2" charset="2"/>
                <a:buChar char="v"/>
              </a:pPr>
              <a:r>
                <a:rPr lang="en-US" sz="4400" spc="309" dirty="0">
                  <a:latin typeface="Glacial Indifference"/>
                </a:rPr>
                <a:t>Organisation</a:t>
              </a:r>
            </a:p>
            <a:p>
              <a:pPr marL="571500" indent="-571500">
                <a:lnSpc>
                  <a:spcPts val="3719"/>
                </a:lnSpc>
                <a:buFont typeface="Wingdings" panose="05000000000000000000" pitchFamily="2" charset="2"/>
                <a:buChar char="v"/>
              </a:pPr>
              <a:endParaRPr lang="en-US" sz="4400" spc="309" dirty="0">
                <a:latin typeface="Glacial Indifference"/>
              </a:endParaRPr>
            </a:p>
            <a:p>
              <a:pPr marL="571500" indent="-571500">
                <a:lnSpc>
                  <a:spcPts val="3719"/>
                </a:lnSpc>
                <a:buFont typeface="Wingdings" panose="05000000000000000000" pitchFamily="2" charset="2"/>
                <a:buChar char="v"/>
              </a:pPr>
              <a:r>
                <a:rPr lang="en-US" sz="4400" spc="309" dirty="0">
                  <a:latin typeface="Glacial Indifference"/>
                </a:rPr>
                <a:t>What I want to get out of today?</a:t>
              </a:r>
            </a:p>
          </p:txBody>
        </p:sp>
        <p:sp>
          <p:nvSpPr>
            <p:cNvPr id="8" name="TextBox 8"/>
            <p:cNvSpPr txBox="1"/>
            <p:nvPr/>
          </p:nvSpPr>
          <p:spPr>
            <a:xfrm>
              <a:off x="28477" y="3984024"/>
              <a:ext cx="6409569" cy="427468"/>
            </a:xfrm>
            <a:prstGeom prst="rect">
              <a:avLst/>
            </a:prstGeom>
          </p:spPr>
          <p:txBody>
            <a:bodyPr lIns="0" tIns="0" rIns="0" bIns="0" rtlCol="0" anchor="t">
              <a:spAutoFit/>
            </a:bodyPr>
            <a:lstStyle/>
            <a:p>
              <a:pPr>
                <a:lnSpc>
                  <a:spcPts val="2700"/>
                </a:lnSpc>
              </a:pPr>
              <a:endParaRPr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9B3D1"/>
        </a:solidFill>
        <a:effectLst/>
      </p:bgPr>
    </p:bg>
    <p:spTree>
      <p:nvGrpSpPr>
        <p:cNvPr id="1" name=""/>
        <p:cNvGrpSpPr/>
        <p:nvPr/>
      </p:nvGrpSpPr>
      <p:grpSpPr>
        <a:xfrm>
          <a:off x="0" y="0"/>
          <a:ext cx="0" cy="0"/>
          <a:chOff x="0" y="0"/>
          <a:chExt cx="0" cy="0"/>
        </a:xfrm>
      </p:grpSpPr>
      <p:sp>
        <p:nvSpPr>
          <p:cNvPr id="2" name="AutoShape 2"/>
          <p:cNvSpPr/>
          <p:nvPr/>
        </p:nvSpPr>
        <p:spPr>
          <a:xfrm>
            <a:off x="731520" y="-3293"/>
            <a:ext cx="9022080" cy="7321786"/>
          </a:xfrm>
          <a:prstGeom prst="rect">
            <a:avLst/>
          </a:prstGeom>
          <a:solidFill>
            <a:srgbClr val="ECF7F9"/>
          </a:solidFill>
        </p:spPr>
      </p:sp>
      <p:grpSp>
        <p:nvGrpSpPr>
          <p:cNvPr id="3" name="Group 3"/>
          <p:cNvGrpSpPr/>
          <p:nvPr/>
        </p:nvGrpSpPr>
        <p:grpSpPr>
          <a:xfrm>
            <a:off x="-136932" y="304725"/>
            <a:ext cx="4124697" cy="2291467"/>
            <a:chOff x="0" y="0"/>
            <a:chExt cx="5499596" cy="3055289"/>
          </a:xfrm>
        </p:grpSpPr>
        <p:sp>
          <p:nvSpPr>
            <p:cNvPr id="4" name="AutoShape 4"/>
            <p:cNvSpPr/>
            <p:nvPr/>
          </p:nvSpPr>
          <p:spPr>
            <a:xfrm>
              <a:off x="0" y="0"/>
              <a:ext cx="5499596" cy="3055289"/>
            </a:xfrm>
            <a:prstGeom prst="rect">
              <a:avLst/>
            </a:prstGeom>
            <a:solidFill>
              <a:srgbClr val="345E7D"/>
            </a:solidFill>
          </p:spPr>
        </p:sp>
        <p:sp>
          <p:nvSpPr>
            <p:cNvPr id="5" name="TextBox 5"/>
            <p:cNvSpPr txBox="1"/>
            <p:nvPr/>
          </p:nvSpPr>
          <p:spPr>
            <a:xfrm>
              <a:off x="1095568" y="528067"/>
              <a:ext cx="3779532" cy="1932480"/>
            </a:xfrm>
            <a:prstGeom prst="rect">
              <a:avLst/>
            </a:prstGeom>
          </p:spPr>
          <p:txBody>
            <a:bodyPr lIns="0" tIns="0" rIns="0" bIns="0" rtlCol="0" anchor="t">
              <a:spAutoFit/>
            </a:bodyPr>
            <a:lstStyle/>
            <a:p>
              <a:pPr>
                <a:lnSpc>
                  <a:spcPts val="5892"/>
                </a:lnSpc>
              </a:pPr>
              <a:r>
                <a:rPr lang="en-US" sz="4332" spc="43" dirty="0">
                  <a:solidFill>
                    <a:srgbClr val="F6F6E9"/>
                  </a:solidFill>
                  <a:latin typeface="Glacial Indifference"/>
                </a:rPr>
                <a:t>Workshop 2</a:t>
              </a:r>
            </a:p>
            <a:p>
              <a:pPr>
                <a:lnSpc>
                  <a:spcPts val="5892"/>
                </a:lnSpc>
              </a:pPr>
              <a:r>
                <a:rPr lang="en-US" sz="4332" spc="43" dirty="0">
                  <a:solidFill>
                    <a:srgbClr val="F6F6E9"/>
                  </a:solidFill>
                  <a:latin typeface="Glacial Indifference"/>
                </a:rPr>
                <a:t>Recap   </a:t>
              </a:r>
            </a:p>
          </p:txBody>
        </p:sp>
      </p:grpSp>
      <p:grpSp>
        <p:nvGrpSpPr>
          <p:cNvPr id="6" name="Group 6"/>
          <p:cNvGrpSpPr/>
          <p:nvPr/>
        </p:nvGrpSpPr>
        <p:grpSpPr>
          <a:xfrm>
            <a:off x="2887843" y="1553252"/>
            <a:ext cx="5489835" cy="1234638"/>
            <a:chOff x="0" y="0"/>
            <a:chExt cx="2033272" cy="457273"/>
          </a:xfrm>
        </p:grpSpPr>
        <p:sp>
          <p:nvSpPr>
            <p:cNvPr id="7" name="Freeform 7"/>
            <p:cNvSpPr/>
            <p:nvPr/>
          </p:nvSpPr>
          <p:spPr>
            <a:xfrm>
              <a:off x="0" y="0"/>
              <a:ext cx="2033272" cy="457273"/>
            </a:xfrm>
            <a:custGeom>
              <a:avLst/>
              <a:gdLst/>
              <a:ahLst/>
              <a:cxnLst/>
              <a:rect l="l" t="t" r="r" b="b"/>
              <a:pathLst>
                <a:path w="2033272" h="457273">
                  <a:moveTo>
                    <a:pt x="0" y="0"/>
                  </a:moveTo>
                  <a:lnTo>
                    <a:pt x="2033272" y="0"/>
                  </a:lnTo>
                  <a:lnTo>
                    <a:pt x="2033272" y="457273"/>
                  </a:lnTo>
                  <a:lnTo>
                    <a:pt x="0" y="457273"/>
                  </a:lnTo>
                  <a:close/>
                </a:path>
              </a:pathLst>
            </a:custGeom>
            <a:solidFill>
              <a:srgbClr val="89B3D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520"/>
                </a:lnSpc>
              </a:pPr>
              <a:endParaRPr dirty="0"/>
            </a:p>
          </p:txBody>
        </p:sp>
      </p:grpSp>
      <p:sp>
        <p:nvSpPr>
          <p:cNvPr id="9" name="TextBox 9"/>
          <p:cNvSpPr txBox="1"/>
          <p:nvPr/>
        </p:nvSpPr>
        <p:spPr>
          <a:xfrm>
            <a:off x="1511921" y="2969288"/>
            <a:ext cx="8241679" cy="3777616"/>
          </a:xfrm>
          <a:prstGeom prst="rect">
            <a:avLst/>
          </a:prstGeom>
        </p:spPr>
        <p:txBody>
          <a:bodyPr lIns="0" tIns="0" rIns="0" bIns="0" rtlCol="0" anchor="t">
            <a:spAutoFit/>
          </a:bodyPr>
          <a:lstStyle/>
          <a:p>
            <a:pPr marL="582925" lvl="1" indent="-291463">
              <a:lnSpc>
                <a:spcPts val="4319"/>
              </a:lnSpc>
              <a:buFont typeface="Arial"/>
              <a:buChar char="•"/>
            </a:pPr>
            <a:r>
              <a:rPr lang="en-US" sz="2699" spc="226" dirty="0">
                <a:solidFill>
                  <a:srgbClr val="291B25"/>
                </a:solidFill>
                <a:latin typeface="Glacial Indifference"/>
              </a:rPr>
              <a:t>Know Your Mission /Vision</a:t>
            </a:r>
          </a:p>
          <a:p>
            <a:pPr marL="582925" lvl="1" indent="-291463">
              <a:lnSpc>
                <a:spcPts val="4319"/>
              </a:lnSpc>
              <a:buFont typeface="Arial"/>
              <a:buChar char="•"/>
            </a:pPr>
            <a:r>
              <a:rPr lang="en-US" sz="2699" spc="226" dirty="0">
                <a:solidFill>
                  <a:srgbClr val="291B25"/>
                </a:solidFill>
                <a:latin typeface="Glacial Indifference"/>
              </a:rPr>
              <a:t>Systems and Processes</a:t>
            </a:r>
          </a:p>
          <a:p>
            <a:pPr marL="582925" lvl="1" indent="-291463">
              <a:lnSpc>
                <a:spcPts val="4319"/>
              </a:lnSpc>
              <a:buFont typeface="Arial"/>
              <a:buChar char="•"/>
            </a:pPr>
            <a:r>
              <a:rPr lang="en-US" sz="2699" spc="226" dirty="0">
                <a:solidFill>
                  <a:srgbClr val="291B25"/>
                </a:solidFill>
                <a:latin typeface="Glacial Indifference"/>
              </a:rPr>
              <a:t>Meeting the Market</a:t>
            </a:r>
          </a:p>
          <a:p>
            <a:pPr marL="582925" lvl="1" indent="-291463">
              <a:lnSpc>
                <a:spcPts val="4319"/>
              </a:lnSpc>
              <a:buFont typeface="Arial"/>
              <a:buChar char="•"/>
            </a:pPr>
            <a:r>
              <a:rPr lang="en-US" sz="2699" spc="226" dirty="0">
                <a:solidFill>
                  <a:srgbClr val="291B25"/>
                </a:solidFill>
                <a:latin typeface="Glacial Indifference"/>
              </a:rPr>
              <a:t>Inclusivity and Accessibility  </a:t>
            </a:r>
          </a:p>
          <a:p>
            <a:pPr marL="582925" lvl="1" indent="-291463">
              <a:lnSpc>
                <a:spcPts val="4319"/>
              </a:lnSpc>
              <a:buFont typeface="Arial"/>
              <a:buChar char="•"/>
            </a:pPr>
            <a:r>
              <a:rPr lang="en-US" sz="2699" spc="226" dirty="0">
                <a:solidFill>
                  <a:srgbClr val="291B25"/>
                </a:solidFill>
                <a:latin typeface="Glacial Indifference"/>
              </a:rPr>
              <a:t>Worthwhile Volunteer Roles</a:t>
            </a:r>
          </a:p>
          <a:p>
            <a:pPr marL="582925" lvl="1" indent="-291463">
              <a:lnSpc>
                <a:spcPts val="4319"/>
              </a:lnSpc>
              <a:buFont typeface="Arial"/>
              <a:buChar char="•"/>
            </a:pPr>
            <a:r>
              <a:rPr lang="en-US" sz="2699" spc="226" dirty="0">
                <a:solidFill>
                  <a:srgbClr val="291B25"/>
                </a:solidFill>
                <a:latin typeface="Glacial Indifference"/>
              </a:rPr>
              <a:t>Integrated Workforce Culture</a:t>
            </a:r>
          </a:p>
          <a:p>
            <a:pPr marL="582925" lvl="1" indent="-291463">
              <a:lnSpc>
                <a:spcPts val="4319"/>
              </a:lnSpc>
              <a:buFont typeface="Arial"/>
              <a:buChar char="•"/>
            </a:pPr>
            <a:r>
              <a:rPr lang="en-US" sz="2699" spc="226" dirty="0">
                <a:solidFill>
                  <a:srgbClr val="291B25"/>
                </a:solidFill>
                <a:latin typeface="Glacial Indifference"/>
              </a:rPr>
              <a:t>Success Stories </a:t>
            </a:r>
          </a:p>
        </p:txBody>
      </p:sp>
      <p:sp>
        <p:nvSpPr>
          <p:cNvPr id="10" name="TextBox 10"/>
          <p:cNvSpPr txBox="1"/>
          <p:nvPr/>
        </p:nvSpPr>
        <p:spPr>
          <a:xfrm>
            <a:off x="3115603" y="1699735"/>
            <a:ext cx="5034315" cy="896457"/>
          </a:xfrm>
          <a:prstGeom prst="rect">
            <a:avLst/>
          </a:prstGeom>
        </p:spPr>
        <p:txBody>
          <a:bodyPr lIns="0" tIns="0" rIns="0" bIns="0" rtlCol="0" anchor="t">
            <a:spAutoFit/>
          </a:bodyPr>
          <a:lstStyle/>
          <a:p>
            <a:pPr algn="ctr">
              <a:lnSpc>
                <a:spcPts val="3577"/>
              </a:lnSpc>
              <a:spcBef>
                <a:spcPct val="0"/>
              </a:spcBef>
            </a:pPr>
            <a:r>
              <a:rPr lang="en-US" sz="2630" spc="26" dirty="0">
                <a:solidFill>
                  <a:srgbClr val="291B25"/>
                </a:solidFill>
                <a:latin typeface="Glacial Indifference"/>
              </a:rPr>
              <a:t>Seven Top Tips to attract potential volunteers: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0" y="-3293"/>
            <a:ext cx="731520" cy="7321786"/>
          </a:xfrm>
          <a:prstGeom prst="rect">
            <a:avLst/>
          </a:prstGeom>
          <a:solidFill>
            <a:srgbClr val="89B3D1"/>
          </a:solidFill>
        </p:spPr>
      </p:sp>
      <p:grpSp>
        <p:nvGrpSpPr>
          <p:cNvPr id="3" name="Group 3"/>
          <p:cNvGrpSpPr/>
          <p:nvPr/>
        </p:nvGrpSpPr>
        <p:grpSpPr>
          <a:xfrm>
            <a:off x="-562537" y="2422967"/>
            <a:ext cx="4058496" cy="2291467"/>
            <a:chOff x="0" y="0"/>
            <a:chExt cx="5411328" cy="3055289"/>
          </a:xfrm>
        </p:grpSpPr>
        <p:sp>
          <p:nvSpPr>
            <p:cNvPr id="4" name="AutoShape 4"/>
            <p:cNvSpPr/>
            <p:nvPr/>
          </p:nvSpPr>
          <p:spPr>
            <a:xfrm>
              <a:off x="0" y="0"/>
              <a:ext cx="5411328" cy="3055289"/>
            </a:xfrm>
            <a:prstGeom prst="rect">
              <a:avLst/>
            </a:prstGeom>
            <a:solidFill>
              <a:srgbClr val="345E7D"/>
            </a:solidFill>
          </p:spPr>
        </p:sp>
        <p:sp>
          <p:nvSpPr>
            <p:cNvPr id="5" name="TextBox 5"/>
            <p:cNvSpPr txBox="1"/>
            <p:nvPr/>
          </p:nvSpPr>
          <p:spPr>
            <a:xfrm>
              <a:off x="1077984" y="528067"/>
              <a:ext cx="3718871" cy="1932480"/>
            </a:xfrm>
            <a:prstGeom prst="rect">
              <a:avLst/>
            </a:prstGeom>
          </p:spPr>
          <p:txBody>
            <a:bodyPr lIns="0" tIns="0" rIns="0" bIns="0" rtlCol="0" anchor="t">
              <a:spAutoFit/>
            </a:bodyPr>
            <a:lstStyle/>
            <a:p>
              <a:pPr>
                <a:lnSpc>
                  <a:spcPts val="5892"/>
                </a:lnSpc>
              </a:pPr>
              <a:r>
                <a:rPr lang="en-US" sz="4332" spc="43" dirty="0">
                  <a:solidFill>
                    <a:srgbClr val="F6F6E9"/>
                  </a:solidFill>
                  <a:latin typeface="Glacial Indifference"/>
                </a:rPr>
                <a:t>Workshop 3</a:t>
              </a:r>
            </a:p>
            <a:p>
              <a:pPr>
                <a:lnSpc>
                  <a:spcPts val="5892"/>
                </a:lnSpc>
              </a:pPr>
              <a:r>
                <a:rPr lang="en-US" sz="4332" spc="43" dirty="0">
                  <a:solidFill>
                    <a:srgbClr val="F6F6E9"/>
                  </a:solidFill>
                  <a:latin typeface="Glacial Indifference"/>
                </a:rPr>
                <a:t>Overview  </a:t>
              </a: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09718" y="1262456"/>
            <a:ext cx="526276" cy="526276"/>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89029" y="3377911"/>
            <a:ext cx="559377" cy="559377"/>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76617" y="5215884"/>
            <a:ext cx="584202" cy="584202"/>
          </a:xfrm>
          <a:prstGeom prst="rect">
            <a:avLst/>
          </a:prstGeom>
        </p:spPr>
      </p:pic>
      <p:sp>
        <p:nvSpPr>
          <p:cNvPr id="9" name="TextBox 9"/>
          <p:cNvSpPr txBox="1"/>
          <p:nvPr/>
        </p:nvSpPr>
        <p:spPr>
          <a:xfrm>
            <a:off x="4613390" y="1103979"/>
            <a:ext cx="4865403" cy="1605916"/>
          </a:xfrm>
          <a:prstGeom prst="rect">
            <a:avLst/>
          </a:prstGeom>
        </p:spPr>
        <p:txBody>
          <a:bodyPr lIns="0" tIns="0" rIns="0" bIns="0" rtlCol="0" anchor="t">
            <a:spAutoFit/>
          </a:bodyPr>
          <a:lstStyle/>
          <a:p>
            <a:pPr>
              <a:lnSpc>
                <a:spcPts val="4319"/>
              </a:lnSpc>
            </a:pPr>
            <a:r>
              <a:rPr lang="en-US" sz="2699" spc="226" dirty="0">
                <a:solidFill>
                  <a:srgbClr val="291B25"/>
                </a:solidFill>
                <a:latin typeface="Glacial Indifference"/>
              </a:rPr>
              <a:t>WHAT TO CONSIDER WHEN RECRUITING FOR DIVERSITY?</a:t>
            </a:r>
          </a:p>
        </p:txBody>
      </p:sp>
      <p:sp>
        <p:nvSpPr>
          <p:cNvPr id="10" name="TextBox 10"/>
          <p:cNvSpPr txBox="1"/>
          <p:nvPr/>
        </p:nvSpPr>
        <p:spPr>
          <a:xfrm>
            <a:off x="4613390" y="3305149"/>
            <a:ext cx="5014356" cy="1062991"/>
          </a:xfrm>
          <a:prstGeom prst="rect">
            <a:avLst/>
          </a:prstGeom>
        </p:spPr>
        <p:txBody>
          <a:bodyPr lIns="0" tIns="0" rIns="0" bIns="0" rtlCol="0" anchor="t">
            <a:spAutoFit/>
          </a:bodyPr>
          <a:lstStyle/>
          <a:p>
            <a:pPr>
              <a:lnSpc>
                <a:spcPts val="4319"/>
              </a:lnSpc>
            </a:pPr>
            <a:r>
              <a:rPr lang="en-US" sz="2699" spc="226" dirty="0">
                <a:solidFill>
                  <a:srgbClr val="291B25"/>
                </a:solidFill>
                <a:latin typeface="Glacial Indifference"/>
              </a:rPr>
              <a:t>WHY RECRUIT FOR DIVERSITY?</a:t>
            </a:r>
          </a:p>
        </p:txBody>
      </p:sp>
      <p:sp>
        <p:nvSpPr>
          <p:cNvPr id="11" name="TextBox 11"/>
          <p:cNvSpPr txBox="1"/>
          <p:nvPr/>
        </p:nvSpPr>
        <p:spPr>
          <a:xfrm>
            <a:off x="4613390" y="5211441"/>
            <a:ext cx="5014356" cy="1062991"/>
          </a:xfrm>
          <a:prstGeom prst="rect">
            <a:avLst/>
          </a:prstGeom>
        </p:spPr>
        <p:txBody>
          <a:bodyPr lIns="0" tIns="0" rIns="0" bIns="0" rtlCol="0" anchor="t">
            <a:spAutoFit/>
          </a:bodyPr>
          <a:lstStyle/>
          <a:p>
            <a:pPr>
              <a:lnSpc>
                <a:spcPts val="4319"/>
              </a:lnSpc>
            </a:pPr>
            <a:r>
              <a:rPr lang="en-US" sz="2699" spc="226" dirty="0">
                <a:solidFill>
                  <a:srgbClr val="291B25"/>
                </a:solidFill>
                <a:latin typeface="Glacial Indifference"/>
              </a:rPr>
              <a:t>HOW TO RECRUIT FOR DIVERSITY?</a:t>
            </a:r>
          </a:p>
        </p:txBody>
      </p:sp>
      <p:sp>
        <p:nvSpPr>
          <p:cNvPr id="12" name="AutoShape 12"/>
          <p:cNvSpPr/>
          <p:nvPr/>
        </p:nvSpPr>
        <p:spPr>
          <a:xfrm>
            <a:off x="0" y="-3293"/>
            <a:ext cx="9753600" cy="734813"/>
          </a:xfrm>
          <a:prstGeom prst="rect">
            <a:avLst/>
          </a:prstGeom>
          <a:solidFill>
            <a:srgbClr val="89B3D1"/>
          </a:solid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2560076" y="2966208"/>
            <a:ext cx="2019771" cy="4379330"/>
          </a:xfrm>
          <a:prstGeom prst="rect">
            <a:avLst/>
          </a:prstGeom>
          <a:solidFill>
            <a:srgbClr val="89B3D1"/>
          </a:solidFill>
        </p:spPr>
      </p:sp>
      <p:sp>
        <p:nvSpPr>
          <p:cNvPr id="3" name="AutoShape 3"/>
          <p:cNvSpPr/>
          <p:nvPr/>
        </p:nvSpPr>
        <p:spPr>
          <a:xfrm>
            <a:off x="0" y="0"/>
            <a:ext cx="1816571" cy="4404730"/>
          </a:xfrm>
          <a:prstGeom prst="rect">
            <a:avLst/>
          </a:prstGeom>
          <a:solidFill>
            <a:srgbClr val="345E7D"/>
          </a:solidFill>
        </p:spPr>
      </p:sp>
      <p:grpSp>
        <p:nvGrpSpPr>
          <p:cNvPr id="4" name="Group 4"/>
          <p:cNvGrpSpPr/>
          <p:nvPr/>
        </p:nvGrpSpPr>
        <p:grpSpPr>
          <a:xfrm>
            <a:off x="5098088" y="1150901"/>
            <a:ext cx="4040671" cy="5013398"/>
            <a:chOff x="0" y="0"/>
            <a:chExt cx="5387561" cy="6684531"/>
          </a:xfrm>
        </p:grpSpPr>
        <p:sp>
          <p:nvSpPr>
            <p:cNvPr id="5" name="TextBox 5"/>
            <p:cNvSpPr txBox="1"/>
            <p:nvPr/>
          </p:nvSpPr>
          <p:spPr>
            <a:xfrm>
              <a:off x="4961" y="-9525"/>
              <a:ext cx="5382600" cy="4581525"/>
            </a:xfrm>
            <a:prstGeom prst="rect">
              <a:avLst/>
            </a:prstGeom>
          </p:spPr>
          <p:txBody>
            <a:bodyPr lIns="0" tIns="0" rIns="0" bIns="0" rtlCol="0" anchor="t">
              <a:spAutoFit/>
            </a:bodyPr>
            <a:lstStyle/>
            <a:p>
              <a:pPr>
                <a:lnSpc>
                  <a:spcPts val="5400"/>
                </a:lnSpc>
              </a:pPr>
              <a:r>
                <a:rPr lang="en-US" sz="4500" spc="135" dirty="0">
                  <a:solidFill>
                    <a:srgbClr val="291B25"/>
                  </a:solidFill>
                  <a:latin typeface="Glacial Indifference Bold"/>
                </a:rPr>
                <a:t>What to consider when recruiting for diversity?  </a:t>
              </a:r>
            </a:p>
          </p:txBody>
        </p:sp>
        <p:sp>
          <p:nvSpPr>
            <p:cNvPr id="6" name="TextBox 6"/>
            <p:cNvSpPr txBox="1"/>
            <p:nvPr/>
          </p:nvSpPr>
          <p:spPr>
            <a:xfrm>
              <a:off x="0" y="4968972"/>
              <a:ext cx="5387561" cy="1715559"/>
            </a:xfrm>
            <a:prstGeom prst="rect">
              <a:avLst/>
            </a:prstGeom>
          </p:spPr>
          <p:txBody>
            <a:bodyPr lIns="0" tIns="0" rIns="0" bIns="0" rtlCol="0" anchor="t">
              <a:spAutoFit/>
            </a:bodyPr>
            <a:lstStyle/>
            <a:p>
              <a:pPr>
                <a:lnSpc>
                  <a:spcPts val="3499"/>
                </a:lnSpc>
              </a:pPr>
              <a:r>
                <a:rPr lang="en-US" sz="2499" spc="324" dirty="0">
                  <a:solidFill>
                    <a:srgbClr val="1B6E93"/>
                  </a:solidFill>
                  <a:latin typeface="Glacial Indifference"/>
                </a:rPr>
                <a:t>DIVERSITY / INCLUSION </a:t>
              </a:r>
            </a:p>
            <a:p>
              <a:pPr>
                <a:lnSpc>
                  <a:spcPts val="3499"/>
                </a:lnSpc>
              </a:pPr>
              <a:r>
                <a:rPr lang="en-US" sz="2499" spc="324" dirty="0">
                  <a:solidFill>
                    <a:srgbClr val="1B6E93"/>
                  </a:solidFill>
                  <a:latin typeface="Glacial Indifference"/>
                </a:rPr>
                <a:t>UNCONSCIOUS BIAS</a:t>
              </a:r>
            </a:p>
          </p:txBody>
        </p:sp>
      </p:grpSp>
      <p:pic>
        <p:nvPicPr>
          <p:cNvPr id="7" name="Picture 7"/>
          <p:cNvPicPr>
            <a:picLocks noChangeAspect="1"/>
          </p:cNvPicPr>
          <p:nvPr/>
        </p:nvPicPr>
        <p:blipFill>
          <a:blip r:embed="rId3"/>
          <a:srcRect l="11764" r="7775"/>
          <a:stretch>
            <a:fillRect/>
          </a:stretch>
        </p:blipFill>
        <p:spPr>
          <a:xfrm>
            <a:off x="0" y="1929759"/>
            <a:ext cx="4579847" cy="379473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828" y="443008"/>
            <a:ext cx="1146915" cy="11469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0" y="3952080"/>
            <a:ext cx="9753600" cy="3363120"/>
          </a:xfrm>
          <a:prstGeom prst="rect">
            <a:avLst/>
          </a:prstGeom>
          <a:solidFill>
            <a:srgbClr val="89B3D1"/>
          </a:solidFill>
        </p:spPr>
      </p:sp>
      <p:pic>
        <p:nvPicPr>
          <p:cNvPr id="3" name="Picture 3"/>
          <p:cNvPicPr>
            <a:picLocks noChangeAspect="1"/>
          </p:cNvPicPr>
          <p:nvPr/>
        </p:nvPicPr>
        <p:blipFill>
          <a:blip r:embed="rId3"/>
          <a:srcRect t="13760"/>
          <a:stretch>
            <a:fillRect/>
          </a:stretch>
        </p:blipFill>
        <p:spPr>
          <a:xfrm>
            <a:off x="2188077" y="3952080"/>
            <a:ext cx="5853277" cy="3363120"/>
          </a:xfrm>
          <a:prstGeom prst="rect">
            <a:avLst/>
          </a:prstGeom>
        </p:spPr>
      </p:pic>
      <p:sp>
        <p:nvSpPr>
          <p:cNvPr id="4" name="TextBox 4"/>
          <p:cNvSpPr txBox="1"/>
          <p:nvPr/>
        </p:nvSpPr>
        <p:spPr>
          <a:xfrm>
            <a:off x="223196" y="812670"/>
            <a:ext cx="9307208" cy="2844930"/>
          </a:xfrm>
          <a:prstGeom prst="rect">
            <a:avLst/>
          </a:prstGeom>
        </p:spPr>
        <p:txBody>
          <a:bodyPr lIns="0" tIns="0" rIns="0" bIns="0" rtlCol="0" anchor="t">
            <a:spAutoFit/>
          </a:bodyPr>
          <a:lstStyle/>
          <a:p>
            <a:pPr marL="712462" lvl="1" indent="-356231" algn="just">
              <a:lnSpc>
                <a:spcPts val="5708"/>
              </a:lnSpc>
              <a:buFont typeface="Arial"/>
              <a:buChar char="•"/>
            </a:pPr>
            <a:r>
              <a:rPr lang="en-US" sz="3299" dirty="0">
                <a:solidFill>
                  <a:srgbClr val="000000"/>
                </a:solidFill>
                <a:latin typeface="Glacial Indifference"/>
              </a:rPr>
              <a:t>Do we have a diverse work force?</a:t>
            </a:r>
          </a:p>
          <a:p>
            <a:pPr marL="712462" lvl="1" indent="-356231" algn="just">
              <a:lnSpc>
                <a:spcPts val="5708"/>
              </a:lnSpc>
              <a:buFont typeface="Arial"/>
              <a:buChar char="•"/>
            </a:pPr>
            <a:r>
              <a:rPr lang="en-US" sz="3299" dirty="0">
                <a:solidFill>
                  <a:srgbClr val="000000"/>
                </a:solidFill>
                <a:latin typeface="Glacial Indifference"/>
              </a:rPr>
              <a:t>Do we have an inclusive work force?</a:t>
            </a:r>
          </a:p>
          <a:p>
            <a:pPr marL="712462" lvl="1" indent="-356231" algn="just">
              <a:lnSpc>
                <a:spcPts val="5708"/>
              </a:lnSpc>
              <a:buFont typeface="Arial"/>
              <a:buChar char="•"/>
            </a:pPr>
            <a:r>
              <a:rPr lang="en-US" sz="3299" dirty="0">
                <a:solidFill>
                  <a:srgbClr val="000000"/>
                </a:solidFill>
                <a:latin typeface="Glacial Indifference"/>
              </a:rPr>
              <a:t>How safe is my organisation for paid staff and  volunteers who belong to minority groups?</a:t>
            </a:r>
          </a:p>
        </p:txBody>
      </p:sp>
      <p:sp>
        <p:nvSpPr>
          <p:cNvPr id="5" name="AutoShape 5"/>
          <p:cNvSpPr/>
          <p:nvPr/>
        </p:nvSpPr>
        <p:spPr>
          <a:xfrm>
            <a:off x="0" y="-207695"/>
            <a:ext cx="9753600" cy="775815"/>
          </a:xfrm>
          <a:prstGeom prst="rect">
            <a:avLst/>
          </a:prstGeom>
          <a:solidFill>
            <a:srgbClr val="345E7D"/>
          </a:solid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81" r="1581"/>
          <a:stretch>
            <a:fillRect/>
          </a:stretch>
        </p:blipFill>
        <p:spPr>
          <a:xfrm>
            <a:off x="5685888" y="1706218"/>
            <a:ext cx="4067712" cy="5728061"/>
          </a:xfrm>
          <a:prstGeom prst="rect">
            <a:avLst/>
          </a:prstGeom>
        </p:spPr>
      </p:pic>
      <p:sp>
        <p:nvSpPr>
          <p:cNvPr id="3" name="AutoShape 3"/>
          <p:cNvSpPr/>
          <p:nvPr/>
        </p:nvSpPr>
        <p:spPr>
          <a:xfrm>
            <a:off x="0" y="0"/>
            <a:ext cx="9753600" cy="1887398"/>
          </a:xfrm>
          <a:prstGeom prst="rect">
            <a:avLst/>
          </a:prstGeom>
          <a:solidFill>
            <a:srgbClr val="89B3D1"/>
          </a:solidFill>
        </p:spPr>
      </p:sp>
      <p:sp>
        <p:nvSpPr>
          <p:cNvPr id="4" name="TextBox 4"/>
          <p:cNvSpPr txBox="1"/>
          <p:nvPr/>
        </p:nvSpPr>
        <p:spPr>
          <a:xfrm>
            <a:off x="223196" y="186406"/>
            <a:ext cx="9307208" cy="1519812"/>
          </a:xfrm>
          <a:prstGeom prst="rect">
            <a:avLst/>
          </a:prstGeom>
        </p:spPr>
        <p:txBody>
          <a:bodyPr lIns="0" tIns="0" rIns="0" bIns="0" rtlCol="0" anchor="t">
            <a:spAutoFit/>
          </a:bodyPr>
          <a:lstStyle/>
          <a:p>
            <a:pPr algn="ctr">
              <a:lnSpc>
                <a:spcPts val="6227"/>
              </a:lnSpc>
            </a:pPr>
            <a:r>
              <a:rPr lang="en-US" sz="3599" dirty="0">
                <a:solidFill>
                  <a:srgbClr val="000000"/>
                </a:solidFill>
                <a:latin typeface="Open Sans Bold"/>
              </a:rPr>
              <a:t>Diversity does not automatically ensure inclusion</a:t>
            </a:r>
          </a:p>
        </p:txBody>
      </p:sp>
      <p:sp>
        <p:nvSpPr>
          <p:cNvPr id="5" name="TextBox 5"/>
          <p:cNvSpPr txBox="1"/>
          <p:nvPr/>
        </p:nvSpPr>
        <p:spPr>
          <a:xfrm>
            <a:off x="338188" y="2054151"/>
            <a:ext cx="5148355" cy="4691637"/>
          </a:xfrm>
          <a:prstGeom prst="rect">
            <a:avLst/>
          </a:prstGeom>
        </p:spPr>
        <p:txBody>
          <a:bodyPr lIns="0" tIns="0" rIns="0" bIns="0" rtlCol="0" anchor="t">
            <a:spAutoFit/>
          </a:bodyPr>
          <a:lstStyle/>
          <a:p>
            <a:pPr>
              <a:lnSpc>
                <a:spcPts val="6227"/>
              </a:lnSpc>
            </a:pPr>
            <a:r>
              <a:rPr lang="en-US" sz="3599" dirty="0">
                <a:solidFill>
                  <a:srgbClr val="000000"/>
                </a:solidFill>
                <a:latin typeface="Glacial Indifference"/>
              </a:rPr>
              <a:t>First step to inclusion is to be diverse BUT active steps need to be taken in order for diverse identities to be authentically included.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F7F9"/>
        </a:solidFill>
        <a:effectLst/>
      </p:bgPr>
    </p:bg>
    <p:spTree>
      <p:nvGrpSpPr>
        <p:cNvPr id="1" name=""/>
        <p:cNvGrpSpPr/>
        <p:nvPr/>
      </p:nvGrpSpPr>
      <p:grpSpPr>
        <a:xfrm>
          <a:off x="0" y="0"/>
          <a:ext cx="0" cy="0"/>
          <a:chOff x="0" y="0"/>
          <a:chExt cx="0" cy="0"/>
        </a:xfrm>
      </p:grpSpPr>
      <p:sp>
        <p:nvSpPr>
          <p:cNvPr id="2" name="AutoShape 2"/>
          <p:cNvSpPr/>
          <p:nvPr/>
        </p:nvSpPr>
        <p:spPr>
          <a:xfrm>
            <a:off x="0" y="315851"/>
            <a:ext cx="3858157" cy="1216615"/>
          </a:xfrm>
          <a:prstGeom prst="rect">
            <a:avLst/>
          </a:prstGeom>
          <a:solidFill>
            <a:srgbClr val="89B3D1"/>
          </a:solidFill>
        </p:spPr>
      </p:sp>
      <p:pic>
        <p:nvPicPr>
          <p:cNvPr id="3" name="Picture 3"/>
          <p:cNvPicPr>
            <a:picLocks noChangeAspect="1"/>
          </p:cNvPicPr>
          <p:nvPr/>
        </p:nvPicPr>
        <p:blipFill>
          <a:blip r:embed="rId3"/>
          <a:srcRect l="25668" r="18793"/>
          <a:stretch>
            <a:fillRect/>
          </a:stretch>
        </p:blipFill>
        <p:spPr>
          <a:xfrm>
            <a:off x="-16897" y="2043906"/>
            <a:ext cx="3891950" cy="4677646"/>
          </a:xfrm>
          <a:prstGeom prst="rect">
            <a:avLst/>
          </a:prstGeom>
        </p:spPr>
      </p:pic>
      <p:sp>
        <p:nvSpPr>
          <p:cNvPr id="4" name="TextBox 4"/>
          <p:cNvSpPr txBox="1"/>
          <p:nvPr/>
        </p:nvSpPr>
        <p:spPr>
          <a:xfrm>
            <a:off x="476066" y="398758"/>
            <a:ext cx="2906024" cy="841252"/>
          </a:xfrm>
          <a:prstGeom prst="rect">
            <a:avLst/>
          </a:prstGeom>
        </p:spPr>
        <p:txBody>
          <a:bodyPr lIns="0" tIns="0" rIns="0" bIns="0" rtlCol="0" anchor="t">
            <a:spAutoFit/>
          </a:bodyPr>
          <a:lstStyle/>
          <a:p>
            <a:pPr algn="ctr">
              <a:lnSpc>
                <a:spcPts val="7265"/>
              </a:lnSpc>
            </a:pPr>
            <a:r>
              <a:rPr lang="en-US" sz="4199" dirty="0">
                <a:solidFill>
                  <a:srgbClr val="000000"/>
                </a:solidFill>
                <a:latin typeface="Open Sans Bold"/>
              </a:rPr>
              <a:t>Consider </a:t>
            </a:r>
          </a:p>
        </p:txBody>
      </p:sp>
      <p:sp>
        <p:nvSpPr>
          <p:cNvPr id="5" name="TextBox 5"/>
          <p:cNvSpPr txBox="1"/>
          <p:nvPr/>
        </p:nvSpPr>
        <p:spPr>
          <a:xfrm>
            <a:off x="4083952" y="357568"/>
            <a:ext cx="5465938" cy="6565900"/>
          </a:xfrm>
          <a:prstGeom prst="rect">
            <a:avLst/>
          </a:prstGeom>
        </p:spPr>
        <p:txBody>
          <a:bodyPr lIns="0" tIns="0" rIns="0" bIns="0" rtlCol="0" anchor="t">
            <a:spAutoFit/>
          </a:bodyPr>
          <a:lstStyle/>
          <a:p>
            <a:pPr marL="582925" lvl="1" indent="-291463">
              <a:lnSpc>
                <a:spcPts val="4670"/>
              </a:lnSpc>
              <a:buFont typeface="Arial"/>
              <a:buChar char="•"/>
            </a:pPr>
            <a:r>
              <a:rPr lang="en-US" sz="2699" dirty="0">
                <a:solidFill>
                  <a:srgbClr val="000000"/>
                </a:solidFill>
                <a:latin typeface="Glacial Indifference"/>
              </a:rPr>
              <a:t>What unconscious biases/ assumptions do I hold about particular identities and their capabilities?</a:t>
            </a:r>
          </a:p>
          <a:p>
            <a:pPr marL="582925" lvl="1" indent="-291463">
              <a:lnSpc>
                <a:spcPts val="4670"/>
              </a:lnSpc>
              <a:buFont typeface="Arial"/>
              <a:buChar char="•"/>
            </a:pPr>
            <a:r>
              <a:rPr lang="en-US" sz="2699" dirty="0">
                <a:solidFill>
                  <a:srgbClr val="000000"/>
                </a:solidFill>
                <a:latin typeface="Glacial Indifference"/>
              </a:rPr>
              <a:t>How might these beliefs influence the way I/ my organisation recruits volunteers?</a:t>
            </a:r>
          </a:p>
          <a:p>
            <a:pPr marL="582925" lvl="1" indent="-291463">
              <a:lnSpc>
                <a:spcPts val="4670"/>
              </a:lnSpc>
              <a:buFont typeface="Arial"/>
              <a:buChar char="•"/>
            </a:pPr>
            <a:r>
              <a:rPr lang="en-US" sz="2699" dirty="0">
                <a:solidFill>
                  <a:srgbClr val="000000"/>
                </a:solidFill>
                <a:latin typeface="Glacial Indifference"/>
              </a:rPr>
              <a:t>How might these beliefs influence the way I/ my organisation treats diverse volunteers?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4172</Words>
  <Application>Microsoft Office PowerPoint</Application>
  <PresentationFormat>Custom</PresentationFormat>
  <Paragraphs>347</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Glacial Indifference Bold</vt:lpstr>
      <vt:lpstr>Open Sans</vt:lpstr>
      <vt:lpstr>Calibri</vt:lpstr>
      <vt:lpstr>Wingdings</vt:lpstr>
      <vt:lpstr>Glacial Indifference</vt:lpstr>
      <vt:lpstr>Bodoni FLF</vt:lpstr>
      <vt:lpstr>Open Sans Bold</vt:lpstr>
      <vt:lpstr>Public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VMA WOrkshop 3</dc:title>
  <dc:creator>Faatima Chohan</dc:creator>
  <cp:lastModifiedBy>merry dee Dixon</cp:lastModifiedBy>
  <cp:revision>30</cp:revision>
  <cp:lastPrinted>2023-04-26T00:49:10Z</cp:lastPrinted>
  <dcterms:created xsi:type="dcterms:W3CDTF">2006-08-16T00:00:00Z</dcterms:created>
  <dcterms:modified xsi:type="dcterms:W3CDTF">2023-05-17T06:14:59Z</dcterms:modified>
  <dc:identifier>DAFOmWVC2Q4</dc:identifier>
</cp:coreProperties>
</file>